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Medium"/>
      <p:regular r:id="rId17"/>
    </p:embeddedFont>
    <p:embeddedFont>
      <p:font typeface="Prompt Medium"/>
      <p:regular r:id="rId18"/>
    </p:embeddedFont>
    <p:embeddedFont>
      <p:font typeface="Prompt Medium"/>
      <p:regular r:id="rId19"/>
    </p:embeddedFont>
    <p:embeddedFont>
      <p:font typeface="Prompt Medium"/>
      <p:regular r:id="rId20"/>
    </p:embeddedFont>
    <p:embeddedFont>
      <p:font typeface="Mukta Light"/>
      <p:regular r:id="rId21"/>
    </p:embeddedFont>
    <p:embeddedFont>
      <p:font typeface="Mukt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4.png"/><Relationship Id="rId5" Type="http://schemas.openxmlformats.org/officeDocument/2006/relationships/image" Target="../media/image-1-5.svg"/><Relationship Id="rId6" Type="http://schemas.openxmlformats.org/officeDocument/2006/relationships/image" Target="../media/image-1-6.png"/><Relationship Id="rId7" Type="http://schemas.openxmlformats.org/officeDocument/2006/relationships/image" Target="../media/image-1-7.svg"/><Relationship Id="rId8" Type="http://schemas.openxmlformats.org/officeDocument/2006/relationships/image" Target="../media/image-1-8.png"/><Relationship Id="rId9" Type="http://schemas.openxmlformats.org/officeDocument/2006/relationships/image" Target="../media/image-1-9.svg"/><Relationship Id="rId10" Type="http://schemas.openxmlformats.org/officeDocument/2006/relationships/slideLayout" Target="../slideLayouts/slideLayout2.xml"/><Relationship Id="rId11"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image" Target="../media/image-6-6.png"/><Relationship Id="rId7" Type="http://schemas.openxmlformats.org/officeDocument/2006/relationships/image" Target="../media/image-6-7.svg"/><Relationship Id="rId8" Type="http://schemas.openxmlformats.org/officeDocument/2006/relationships/slideLayout" Target="../slideLayouts/slideLayout7.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svg"/><Relationship Id="rId4" Type="http://schemas.openxmlformats.org/officeDocument/2006/relationships/image" Target="../media/image-8-4.png"/><Relationship Id="rId5" Type="http://schemas.openxmlformats.org/officeDocument/2006/relationships/image" Target="../media/image-8-5.svg"/><Relationship Id="rId6" Type="http://schemas.openxmlformats.org/officeDocument/2006/relationships/image" Target="../media/image-8-6.png"/><Relationship Id="rId7" Type="http://schemas.openxmlformats.org/officeDocument/2006/relationships/image" Target="../media/image-8-7.svg"/><Relationship Id="rId8" Type="http://schemas.openxmlformats.org/officeDocument/2006/relationships/slideLayout" Target="../slideLayouts/slideLayout9.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9718" y="939165"/>
            <a:ext cx="7021354" cy="475893"/>
          </a:xfrm>
          <a:prstGeom prst="rect">
            <a:avLst/>
          </a:prstGeom>
          <a:noFill/>
          <a:ln/>
        </p:spPr>
        <p:txBody>
          <a:bodyPr wrap="none" lIns="0" tIns="0" rIns="0" bIns="0" rtlCol="0" anchor="t"/>
          <a:lstStyle/>
          <a:p>
            <a:pPr algn="l" indent="0" marL="0">
              <a:lnSpc>
                <a:spcPts val="3700"/>
              </a:lnSpc>
              <a:buNone/>
            </a:pPr>
            <a:r>
              <a:rPr lang="en-US" sz="2950" dirty="0">
                <a:solidFill>
                  <a:srgbClr val="C6BFEE"/>
                </a:solidFill>
                <a:latin typeface="Prompt Medium" pitchFamily="34" charset="0"/>
                <a:ea typeface="Prompt Medium" pitchFamily="34" charset="-122"/>
                <a:cs typeface="Prompt Medium" pitchFamily="34" charset="-120"/>
              </a:rPr>
              <a:t>Cybersecurity Log Monitoring System</a:t>
            </a:r>
            <a:endParaRPr lang="en-US" sz="2950" dirty="0"/>
          </a:p>
        </p:txBody>
      </p:sp>
      <p:sp>
        <p:nvSpPr>
          <p:cNvPr id="4" name="Text 1"/>
          <p:cNvSpPr/>
          <p:nvPr/>
        </p:nvSpPr>
        <p:spPr>
          <a:xfrm>
            <a:off x="599718" y="1593413"/>
            <a:ext cx="7944564" cy="232172"/>
          </a:xfrm>
          <a:prstGeom prst="rect">
            <a:avLst/>
          </a:prstGeom>
          <a:noFill/>
          <a:ln/>
        </p:spPr>
        <p:txBody>
          <a:bodyPr wrap="none" lIns="0" tIns="0" rIns="0" bIns="0" rtlCol="0" anchor="t"/>
          <a:lstStyle/>
          <a:p>
            <a:pPr algn="l" indent="0" marL="0">
              <a:lnSpc>
                <a:spcPts val="1800"/>
              </a:lnSpc>
              <a:buNone/>
            </a:pPr>
            <a:r>
              <a:rPr lang="en-US" sz="1300" dirty="0">
                <a:solidFill>
                  <a:srgbClr val="DAD8E9"/>
                </a:solidFill>
                <a:latin typeface="Mukta Light" pitchFamily="34" charset="0"/>
                <a:ea typeface="Mukta Light" pitchFamily="34" charset="-122"/>
                <a:cs typeface="Mukta Light" pitchFamily="34" charset="-120"/>
              </a:rPr>
              <a:t>Real-Time Threat Detection &amp; Analytics Platform</a:t>
            </a:r>
            <a:endParaRPr lang="en-US" sz="1300" dirty="0"/>
          </a:p>
        </p:txBody>
      </p:sp>
      <p:sp>
        <p:nvSpPr>
          <p:cNvPr id="5" name="Shape 2"/>
          <p:cNvSpPr/>
          <p:nvPr/>
        </p:nvSpPr>
        <p:spPr>
          <a:xfrm>
            <a:off x="599718" y="2216229"/>
            <a:ext cx="7944564" cy="860465"/>
          </a:xfrm>
          <a:prstGeom prst="roundRect">
            <a:avLst>
              <a:gd name="adj" fmla="val 12752"/>
            </a:avLst>
          </a:prstGeom>
          <a:solidFill>
            <a:srgbClr val="0B0C23">
              <a:alpha val="95000"/>
            </a:srgbClr>
          </a:solidFill>
          <a:ln/>
        </p:spPr>
      </p:sp>
      <p:sp>
        <p:nvSpPr>
          <p:cNvPr id="6" name="Shape 3"/>
          <p:cNvSpPr/>
          <p:nvPr/>
        </p:nvSpPr>
        <p:spPr>
          <a:xfrm>
            <a:off x="599718" y="2193369"/>
            <a:ext cx="7944564" cy="91440"/>
          </a:xfrm>
          <a:prstGeom prst="roundRect">
            <a:avLst>
              <a:gd name="adj" fmla="val 78709"/>
            </a:avLst>
          </a:prstGeom>
          <a:solidFill>
            <a:srgbClr val="A95B95"/>
          </a:solidFill>
          <a:ln/>
        </p:spPr>
      </p:sp>
      <p:sp>
        <p:nvSpPr>
          <p:cNvPr id="7" name="Shape 4"/>
          <p:cNvSpPr/>
          <p:nvPr/>
        </p:nvSpPr>
        <p:spPr>
          <a:xfrm>
            <a:off x="4315004" y="1959293"/>
            <a:ext cx="513993" cy="513993"/>
          </a:xfrm>
          <a:prstGeom prst="roundRect">
            <a:avLst>
              <a:gd name="adj" fmla="val 177901"/>
            </a:avLst>
          </a:prstGeom>
          <a:solidFill>
            <a:srgbClr val="A95B95"/>
          </a:solidFill>
          <a:ln/>
        </p:spPr>
      </p:sp>
      <p:pic>
        <p:nvPicPr>
          <p:cNvPr id="8"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9190" y="2113359"/>
            <a:ext cx="205621" cy="205621"/>
          </a:xfrm>
          <a:prstGeom prst="rect">
            <a:avLst/>
          </a:prstGeom>
        </p:spPr>
      </p:pic>
      <p:sp>
        <p:nvSpPr>
          <p:cNvPr id="9" name="Text 5"/>
          <p:cNvSpPr/>
          <p:nvPr/>
        </p:nvSpPr>
        <p:spPr>
          <a:xfrm>
            <a:off x="793909" y="2644616"/>
            <a:ext cx="1903928" cy="237887"/>
          </a:xfrm>
          <a:prstGeom prst="rect">
            <a:avLst/>
          </a:prstGeom>
          <a:noFill/>
          <a:ln/>
        </p:spPr>
        <p:txBody>
          <a:bodyPr wrap="none" lIns="0" tIns="0" rIns="0" bIns="0" rtlCol="0" anchor="t"/>
          <a:lstStyle/>
          <a:p>
            <a:pPr algn="l" indent="0" marL="0">
              <a:lnSpc>
                <a:spcPts val="1850"/>
              </a:lnSpc>
              <a:buNone/>
            </a:pPr>
            <a:r>
              <a:rPr lang="en-US" sz="1450" dirty="0">
                <a:solidFill>
                  <a:srgbClr val="DAD8E9"/>
                </a:solidFill>
                <a:latin typeface="Prompt Medium" pitchFamily="34" charset="0"/>
                <a:ea typeface="Prompt Medium" pitchFamily="34" charset="-122"/>
                <a:cs typeface="Prompt Medium" pitchFamily="34" charset="-120"/>
              </a:rPr>
              <a:t>Python</a:t>
            </a:r>
            <a:endParaRPr lang="en-US" sz="1450" dirty="0"/>
          </a:p>
        </p:txBody>
      </p:sp>
      <p:sp>
        <p:nvSpPr>
          <p:cNvPr id="10" name="Shape 6"/>
          <p:cNvSpPr/>
          <p:nvPr/>
        </p:nvSpPr>
        <p:spPr>
          <a:xfrm>
            <a:off x="599718" y="3452455"/>
            <a:ext cx="7944564" cy="860465"/>
          </a:xfrm>
          <a:prstGeom prst="roundRect">
            <a:avLst>
              <a:gd name="adj" fmla="val 12752"/>
            </a:avLst>
          </a:prstGeom>
          <a:solidFill>
            <a:srgbClr val="0B0C23">
              <a:alpha val="95000"/>
            </a:srgbClr>
          </a:solidFill>
          <a:ln/>
        </p:spPr>
      </p:sp>
      <p:sp>
        <p:nvSpPr>
          <p:cNvPr id="11" name="Shape 7"/>
          <p:cNvSpPr/>
          <p:nvPr/>
        </p:nvSpPr>
        <p:spPr>
          <a:xfrm>
            <a:off x="599718" y="3429595"/>
            <a:ext cx="7944564" cy="91440"/>
          </a:xfrm>
          <a:prstGeom prst="roundRect">
            <a:avLst>
              <a:gd name="adj" fmla="val 78709"/>
            </a:avLst>
          </a:prstGeom>
          <a:solidFill>
            <a:srgbClr val="A95B95"/>
          </a:solidFill>
          <a:ln/>
        </p:spPr>
      </p:sp>
      <p:sp>
        <p:nvSpPr>
          <p:cNvPr id="12" name="Shape 8"/>
          <p:cNvSpPr/>
          <p:nvPr/>
        </p:nvSpPr>
        <p:spPr>
          <a:xfrm>
            <a:off x="4315004" y="3195518"/>
            <a:ext cx="513993" cy="513993"/>
          </a:xfrm>
          <a:prstGeom prst="roundRect">
            <a:avLst>
              <a:gd name="adj" fmla="val 177901"/>
            </a:avLst>
          </a:prstGeom>
          <a:solidFill>
            <a:srgbClr val="A95B95"/>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190" y="3349585"/>
            <a:ext cx="205621" cy="205621"/>
          </a:xfrm>
          <a:prstGeom prst="rect">
            <a:avLst/>
          </a:prstGeom>
        </p:spPr>
      </p:pic>
      <p:sp>
        <p:nvSpPr>
          <p:cNvPr id="14" name="Text 9"/>
          <p:cNvSpPr/>
          <p:nvPr/>
        </p:nvSpPr>
        <p:spPr>
          <a:xfrm>
            <a:off x="793909" y="3880842"/>
            <a:ext cx="1903928" cy="237887"/>
          </a:xfrm>
          <a:prstGeom prst="rect">
            <a:avLst/>
          </a:prstGeom>
          <a:noFill/>
          <a:ln/>
        </p:spPr>
        <p:txBody>
          <a:bodyPr wrap="none" lIns="0" tIns="0" rIns="0" bIns="0" rtlCol="0" anchor="t"/>
          <a:lstStyle/>
          <a:p>
            <a:pPr algn="l" indent="0" marL="0">
              <a:lnSpc>
                <a:spcPts val="1850"/>
              </a:lnSpc>
              <a:buNone/>
            </a:pPr>
            <a:r>
              <a:rPr lang="en-US" sz="1450" dirty="0">
                <a:solidFill>
                  <a:srgbClr val="DAD8E9"/>
                </a:solidFill>
                <a:latin typeface="Prompt Medium" pitchFamily="34" charset="0"/>
                <a:ea typeface="Prompt Medium" pitchFamily="34" charset="-122"/>
                <a:cs typeface="Prompt Medium" pitchFamily="34" charset="-120"/>
              </a:rPr>
              <a:t>Apache Spark</a:t>
            </a:r>
            <a:endParaRPr lang="en-US" sz="1450" dirty="0"/>
          </a:p>
        </p:txBody>
      </p:sp>
      <p:sp>
        <p:nvSpPr>
          <p:cNvPr id="15" name="Shape 10"/>
          <p:cNvSpPr/>
          <p:nvPr/>
        </p:nvSpPr>
        <p:spPr>
          <a:xfrm>
            <a:off x="599718" y="4688681"/>
            <a:ext cx="7944564" cy="860465"/>
          </a:xfrm>
          <a:prstGeom prst="roundRect">
            <a:avLst>
              <a:gd name="adj" fmla="val 12752"/>
            </a:avLst>
          </a:prstGeom>
          <a:solidFill>
            <a:srgbClr val="0B0C23">
              <a:alpha val="95000"/>
            </a:srgbClr>
          </a:solidFill>
          <a:ln/>
        </p:spPr>
      </p:sp>
      <p:sp>
        <p:nvSpPr>
          <p:cNvPr id="16" name="Shape 11"/>
          <p:cNvSpPr/>
          <p:nvPr/>
        </p:nvSpPr>
        <p:spPr>
          <a:xfrm>
            <a:off x="599718" y="4665821"/>
            <a:ext cx="7944564" cy="91440"/>
          </a:xfrm>
          <a:prstGeom prst="roundRect">
            <a:avLst>
              <a:gd name="adj" fmla="val 78709"/>
            </a:avLst>
          </a:prstGeom>
          <a:solidFill>
            <a:srgbClr val="A95B95"/>
          </a:solidFill>
          <a:ln/>
        </p:spPr>
      </p:sp>
      <p:sp>
        <p:nvSpPr>
          <p:cNvPr id="17" name="Shape 12"/>
          <p:cNvSpPr/>
          <p:nvPr/>
        </p:nvSpPr>
        <p:spPr>
          <a:xfrm>
            <a:off x="4315004" y="4431744"/>
            <a:ext cx="513993" cy="513993"/>
          </a:xfrm>
          <a:prstGeom prst="roundRect">
            <a:avLst>
              <a:gd name="adj" fmla="val 177901"/>
            </a:avLst>
          </a:prstGeom>
          <a:solidFill>
            <a:srgbClr val="A95B95"/>
          </a:solidFill>
          <a:ln/>
        </p:spPr>
      </p:sp>
      <p:pic>
        <p:nvPicPr>
          <p:cNvPr id="1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9190" y="4585811"/>
            <a:ext cx="205621" cy="205621"/>
          </a:xfrm>
          <a:prstGeom prst="rect">
            <a:avLst/>
          </a:prstGeom>
        </p:spPr>
      </p:pic>
      <p:sp>
        <p:nvSpPr>
          <p:cNvPr id="19" name="Text 13"/>
          <p:cNvSpPr/>
          <p:nvPr/>
        </p:nvSpPr>
        <p:spPr>
          <a:xfrm>
            <a:off x="793909" y="5117068"/>
            <a:ext cx="1903928" cy="237887"/>
          </a:xfrm>
          <a:prstGeom prst="rect">
            <a:avLst/>
          </a:prstGeom>
          <a:noFill/>
          <a:ln/>
        </p:spPr>
        <p:txBody>
          <a:bodyPr wrap="none" lIns="0" tIns="0" rIns="0" bIns="0" rtlCol="0" anchor="t"/>
          <a:lstStyle/>
          <a:p>
            <a:pPr algn="l" indent="0" marL="0">
              <a:lnSpc>
                <a:spcPts val="1850"/>
              </a:lnSpc>
              <a:buNone/>
            </a:pPr>
            <a:r>
              <a:rPr lang="en-US" sz="1450" dirty="0">
                <a:solidFill>
                  <a:srgbClr val="DAD8E9"/>
                </a:solidFill>
                <a:latin typeface="Prompt Medium" pitchFamily="34" charset="0"/>
                <a:ea typeface="Prompt Medium" pitchFamily="34" charset="-122"/>
                <a:cs typeface="Prompt Medium" pitchFamily="34" charset="-120"/>
              </a:rPr>
              <a:t>Snowflake</a:t>
            </a:r>
            <a:endParaRPr lang="en-US" sz="1450" dirty="0"/>
          </a:p>
        </p:txBody>
      </p:sp>
      <p:sp>
        <p:nvSpPr>
          <p:cNvPr id="20" name="Shape 14"/>
          <p:cNvSpPr/>
          <p:nvPr/>
        </p:nvSpPr>
        <p:spPr>
          <a:xfrm>
            <a:off x="599718" y="5924907"/>
            <a:ext cx="7944564" cy="860465"/>
          </a:xfrm>
          <a:prstGeom prst="roundRect">
            <a:avLst>
              <a:gd name="adj" fmla="val 12752"/>
            </a:avLst>
          </a:prstGeom>
          <a:solidFill>
            <a:srgbClr val="0B0C23">
              <a:alpha val="95000"/>
            </a:srgbClr>
          </a:solidFill>
          <a:ln/>
        </p:spPr>
      </p:sp>
      <p:sp>
        <p:nvSpPr>
          <p:cNvPr id="21" name="Shape 15"/>
          <p:cNvSpPr/>
          <p:nvPr/>
        </p:nvSpPr>
        <p:spPr>
          <a:xfrm>
            <a:off x="599718" y="5902047"/>
            <a:ext cx="7944564" cy="91440"/>
          </a:xfrm>
          <a:prstGeom prst="roundRect">
            <a:avLst>
              <a:gd name="adj" fmla="val 78709"/>
            </a:avLst>
          </a:prstGeom>
          <a:solidFill>
            <a:srgbClr val="A95B95"/>
          </a:solidFill>
          <a:ln/>
        </p:spPr>
      </p:sp>
      <p:sp>
        <p:nvSpPr>
          <p:cNvPr id="22" name="Shape 16"/>
          <p:cNvSpPr/>
          <p:nvPr/>
        </p:nvSpPr>
        <p:spPr>
          <a:xfrm>
            <a:off x="4315004" y="5667970"/>
            <a:ext cx="513993" cy="513993"/>
          </a:xfrm>
          <a:prstGeom prst="roundRect">
            <a:avLst>
              <a:gd name="adj" fmla="val 177901"/>
            </a:avLst>
          </a:prstGeom>
          <a:solidFill>
            <a:srgbClr val="A95B95"/>
          </a:solidFill>
          <a:ln/>
        </p:spPr>
      </p:sp>
      <p:pic>
        <p:nvPicPr>
          <p:cNvPr id="2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9190" y="5822037"/>
            <a:ext cx="205621" cy="205621"/>
          </a:xfrm>
          <a:prstGeom prst="rect">
            <a:avLst/>
          </a:prstGeom>
        </p:spPr>
      </p:pic>
      <p:sp>
        <p:nvSpPr>
          <p:cNvPr id="24" name="Text 17"/>
          <p:cNvSpPr/>
          <p:nvPr/>
        </p:nvSpPr>
        <p:spPr>
          <a:xfrm>
            <a:off x="793909" y="6353294"/>
            <a:ext cx="1903928" cy="237887"/>
          </a:xfrm>
          <a:prstGeom prst="rect">
            <a:avLst/>
          </a:prstGeom>
          <a:noFill/>
          <a:ln/>
        </p:spPr>
        <p:txBody>
          <a:bodyPr wrap="none" lIns="0" tIns="0" rIns="0" bIns="0" rtlCol="0" anchor="t"/>
          <a:lstStyle/>
          <a:p>
            <a:pPr algn="l" indent="0" marL="0">
              <a:lnSpc>
                <a:spcPts val="1850"/>
              </a:lnSpc>
              <a:buNone/>
            </a:pPr>
            <a:r>
              <a:rPr lang="en-US" sz="1450" dirty="0">
                <a:solidFill>
                  <a:srgbClr val="DAD8E9"/>
                </a:solidFill>
                <a:latin typeface="Prompt Medium" pitchFamily="34" charset="0"/>
                <a:ea typeface="Prompt Medium" pitchFamily="34" charset="-122"/>
                <a:cs typeface="Prompt Medium" pitchFamily="34" charset="-120"/>
              </a:rPr>
              <a:t>SQL &amp; BI Tools</a:t>
            </a:r>
            <a:endParaRPr lang="en-US" sz="1450" dirty="0"/>
          </a:p>
        </p:txBody>
      </p:sp>
      <p:sp>
        <p:nvSpPr>
          <p:cNvPr id="25" name="Text 18"/>
          <p:cNvSpPr/>
          <p:nvPr/>
        </p:nvSpPr>
        <p:spPr>
          <a:xfrm>
            <a:off x="599718" y="6919079"/>
            <a:ext cx="7944564" cy="371237"/>
          </a:xfrm>
          <a:prstGeom prst="rect">
            <a:avLst/>
          </a:prstGeom>
          <a:noFill/>
          <a:ln/>
        </p:spPr>
        <p:txBody>
          <a:bodyPr wrap="square" lIns="0" tIns="0" rIns="0" bIns="0" rtlCol="0" anchor="t"/>
          <a:lstStyle/>
          <a:p>
            <a:pPr algn="l" indent="0" marL="0">
              <a:lnSpc>
                <a:spcPts val="1450"/>
              </a:lnSpc>
              <a:buNone/>
            </a:pPr>
            <a:r>
              <a:rPr lang="en-US" sz="1050" b="1" dirty="0">
                <a:solidFill>
                  <a:srgbClr val="DAD8E9"/>
                </a:solidFill>
                <a:latin typeface="Mukta Light" pitchFamily="34" charset="0"/>
                <a:ea typeface="Mukta Light" pitchFamily="34" charset="-122"/>
                <a:cs typeface="Mukta Light" pitchFamily="34" charset="-120"/>
              </a:rPr>
              <a:t>Team Members:</a:t>
            </a:r>
            <a:pPr algn="l" indent="0" marL="0">
              <a:lnSpc>
                <a:spcPts val="1450"/>
              </a:lnSpc>
              <a:buNone/>
            </a:pPr>
            <a:r>
              <a:rPr lang="en-US" sz="1050" dirty="0">
                <a:solidFill>
                  <a:srgbClr val="DAD8E9"/>
                </a:solidFill>
                <a:latin typeface="Mukta Light" pitchFamily="34" charset="0"/>
                <a:ea typeface="Mukta Light" pitchFamily="34" charset="-122"/>
                <a:cs typeface="Mukta Light" pitchFamily="34" charset="-120"/>
              </a:rPr>
              <a:t> Rajaram Parida, Madhumita Parida, Pragyan Paramita | </a:t>
            </a:r>
            <a:pPr algn="l" indent="0" marL="0">
              <a:lnSpc>
                <a:spcPts val="1450"/>
              </a:lnSpc>
              <a:buNone/>
            </a:pPr>
            <a:r>
              <a:rPr lang="en-US" sz="1050" b="1" dirty="0">
                <a:solidFill>
                  <a:srgbClr val="DAD8E9"/>
                </a:solidFill>
                <a:latin typeface="Mukta Light" pitchFamily="34" charset="0"/>
                <a:ea typeface="Mukta Light" pitchFamily="34" charset="-122"/>
                <a:cs typeface="Mukta Light" pitchFamily="34" charset="-120"/>
              </a:rPr>
              <a:t>Institution:</a:t>
            </a:r>
            <a:pPr algn="l" indent="0" marL="0">
              <a:lnSpc>
                <a:spcPts val="1450"/>
              </a:lnSpc>
              <a:buNone/>
            </a:pPr>
            <a:r>
              <a:rPr lang="en-US" sz="1050" dirty="0">
                <a:solidFill>
                  <a:srgbClr val="DAD8E9"/>
                </a:solidFill>
                <a:latin typeface="Mukta Light" pitchFamily="34" charset="0"/>
                <a:ea typeface="Mukta Light" pitchFamily="34" charset="-122"/>
                <a:cs typeface="Mukta Light" pitchFamily="34" charset="-120"/>
              </a:rPr>
              <a:t> Institute of Technical Education and Research (</a:t>
            </a:r>
            <a:pPr algn="l" indent="0" marL="0">
              <a:lnSpc>
                <a:spcPts val="1450"/>
              </a:lnSpc>
              <a:buNone/>
            </a:pPr>
            <a:r>
              <a:rPr lang="en-US" sz="1050" i="1" dirty="0">
                <a:solidFill>
                  <a:srgbClr val="DAD8E9"/>
                </a:solidFill>
                <a:latin typeface="Mukta Light" pitchFamily="34" charset="0"/>
                <a:ea typeface="Mukta Light" pitchFamily="34" charset="-122"/>
                <a:cs typeface="Mukta Light" pitchFamily="34" charset="-120"/>
              </a:rPr>
              <a:t>ITER</a:t>
            </a:r>
            <a:pPr algn="l" indent="0" marL="0">
              <a:lnSpc>
                <a:spcPts val="1450"/>
              </a:lnSpc>
              <a:buNone/>
            </a:pPr>
            <a:r>
              <a:rPr lang="en-US" sz="1050" dirty="0">
                <a:solidFill>
                  <a:srgbClr val="DAD8E9"/>
                </a:solidFill>
                <a:latin typeface="Mukta Light" pitchFamily="34" charset="0"/>
                <a:ea typeface="Mukta Light" pitchFamily="34" charset="-122"/>
                <a:cs typeface="Mukta Light" pitchFamily="34" charset="-120"/>
              </a:rPr>
              <a:t>), </a:t>
            </a:r>
            <a:pPr algn="l" indent="0" marL="0">
              <a:lnSpc>
                <a:spcPts val="1450"/>
              </a:lnSpc>
              <a:buNone/>
            </a:pPr>
            <a:r>
              <a:rPr lang="en-US" sz="1050" i="1" dirty="0">
                <a:solidFill>
                  <a:srgbClr val="DAD8E9"/>
                </a:solidFill>
                <a:latin typeface="Mukta Light" pitchFamily="34" charset="0"/>
                <a:ea typeface="Mukta Light" pitchFamily="34" charset="-122"/>
                <a:cs typeface="Mukta Light" pitchFamily="34" charset="-120"/>
              </a:rPr>
              <a:t>SOA</a:t>
            </a:r>
            <a:pPr algn="l" indent="0" marL="0">
              <a:lnSpc>
                <a:spcPts val="1450"/>
              </a:lnSpc>
              <a:buNone/>
            </a:pPr>
            <a:r>
              <a:rPr lang="en-US" sz="1050" dirty="0">
                <a:solidFill>
                  <a:srgbClr val="DAD8E9"/>
                </a:solidFill>
                <a:latin typeface="Mukta Light" pitchFamily="34" charset="0"/>
                <a:ea typeface="Mukta Light" pitchFamily="34" charset="-122"/>
                <a:cs typeface="Mukta Light" pitchFamily="34" charset="-120"/>
              </a:rPr>
              <a:t> | </a:t>
            </a:r>
            <a:pPr algn="l" indent="0" marL="0">
              <a:lnSpc>
                <a:spcPts val="1450"/>
              </a:lnSpc>
              <a:buNone/>
            </a:pPr>
            <a:r>
              <a:rPr lang="en-US" sz="1050" b="1" dirty="0">
                <a:solidFill>
                  <a:srgbClr val="DAD8E9"/>
                </a:solidFill>
                <a:latin typeface="Mukta Light" pitchFamily="34" charset="0"/>
                <a:ea typeface="Mukta Light" pitchFamily="34" charset="-122"/>
                <a:cs typeface="Mukta Light" pitchFamily="34" charset="-120"/>
              </a:rPr>
              <a:t>Date:</a:t>
            </a:r>
            <a:pPr algn="l" indent="0" marL="0">
              <a:lnSpc>
                <a:spcPts val="1450"/>
              </a:lnSpc>
              <a:buNone/>
            </a:pPr>
            <a:r>
              <a:rPr lang="en-US" sz="1050" dirty="0">
                <a:solidFill>
                  <a:srgbClr val="DAD8E9"/>
                </a:solidFill>
                <a:latin typeface="Mukta Light" pitchFamily="34" charset="0"/>
                <a:ea typeface="Mukta Light" pitchFamily="34" charset="-122"/>
                <a:cs typeface="Mukta Light" pitchFamily="34" charset="-120"/>
              </a:rPr>
              <a:t> 25.02.2026</a:t>
            </a:r>
            <a:endParaRPr lang="en-US"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9697" y="2456259"/>
            <a:ext cx="4754404" cy="353973"/>
          </a:xfrm>
          <a:prstGeom prst="rect">
            <a:avLst/>
          </a:prstGeom>
          <a:noFill/>
          <a:ln/>
        </p:spPr>
        <p:txBody>
          <a:bodyPr wrap="none" lIns="0" tIns="0" rIns="0" bIns="0" rtlCol="0" anchor="t"/>
          <a:lstStyle/>
          <a:p>
            <a:pPr algn="l" indent="0" marL="0">
              <a:lnSpc>
                <a:spcPts val="2750"/>
              </a:lnSpc>
              <a:buNone/>
            </a:pPr>
            <a:r>
              <a:rPr lang="en-US" sz="2200" dirty="0">
                <a:solidFill>
                  <a:srgbClr val="C6BFEE"/>
                </a:solidFill>
                <a:latin typeface="Prompt Medium" pitchFamily="34" charset="0"/>
                <a:ea typeface="Prompt Medium" pitchFamily="34" charset="-122"/>
                <a:cs typeface="Prompt Medium" pitchFamily="34" charset="-120"/>
              </a:rPr>
              <a:t>Dashboard, Results &amp; Future Work</a:t>
            </a:r>
            <a:endParaRPr lang="en-US" sz="2200" dirty="0"/>
          </a:p>
        </p:txBody>
      </p:sp>
      <p:sp>
        <p:nvSpPr>
          <p:cNvPr id="4" name="Text 1"/>
          <p:cNvSpPr/>
          <p:nvPr/>
        </p:nvSpPr>
        <p:spPr>
          <a:xfrm>
            <a:off x="6149697" y="2974538"/>
            <a:ext cx="3753088" cy="581501"/>
          </a:xfrm>
          <a:prstGeom prst="rect">
            <a:avLst/>
          </a:prstGeom>
          <a:noFill/>
          <a:ln/>
        </p:spPr>
        <p:txBody>
          <a:bodyPr wrap="square" lIns="0" tIns="0" rIns="0" bIns="0" rtlCol="0" anchor="t"/>
          <a:lstStyle/>
          <a:p>
            <a:pPr algn="l" indent="0" marL="0">
              <a:lnSpc>
                <a:spcPts val="2200"/>
              </a:lnSpc>
              <a:buNone/>
            </a:pPr>
            <a:r>
              <a:rPr lang="en-US" sz="1750" dirty="0">
                <a:solidFill>
                  <a:srgbClr val="C6BFEE"/>
                </a:solidFill>
                <a:latin typeface="Prompt Medium" pitchFamily="34" charset="0"/>
                <a:ea typeface="Prompt Medium" pitchFamily="34" charset="-122"/>
                <a:cs typeface="Prompt Medium" pitchFamily="34" charset="-120"/>
              </a:rPr>
              <a:t>Interactive Dashboard (</a:t>
            </a:r>
            <a:pPr algn="l" indent="0" marL="0">
              <a:lnSpc>
                <a:spcPts val="2200"/>
              </a:lnSpc>
              <a:buNone/>
            </a:pPr>
            <a:r>
              <a:rPr lang="en-US" sz="1750" dirty="0">
                <a:solidFill>
                  <a:srgbClr val="DAD8E9"/>
                </a:solidFill>
                <a:highlight>
                  <a:srgbClr val="181930"/>
                </a:highlight>
                <a:latin typeface="Consolas" pitchFamily="34" charset="0"/>
                <a:ea typeface="Consolas" pitchFamily="34" charset="-122"/>
                <a:cs typeface="Consolas" pitchFamily="34" charset="-120"/>
              </a:rPr>
              <a:t>dashboard/</a:t>
            </a:r>
            <a:pPr algn="l" indent="0" marL="0">
              <a:lnSpc>
                <a:spcPts val="2200"/>
              </a:lnSpc>
              <a:buNone/>
            </a:pPr>
            <a:r>
              <a:rPr lang="en-US" sz="1750" dirty="0">
                <a:solidFill>
                  <a:srgbClr val="C6BFEE"/>
                </a:solidFill>
                <a:latin typeface="Prompt Medium" pitchFamily="34" charset="0"/>
                <a:ea typeface="Prompt Medium" pitchFamily="34" charset="-122"/>
                <a:cs typeface="Prompt Medium" pitchFamily="34" charset="-120"/>
              </a:rPr>
              <a:t>)</a:t>
            </a:r>
            <a:endParaRPr lang="en-US" sz="1750" dirty="0"/>
          </a:p>
        </p:txBody>
      </p:sp>
      <p:sp>
        <p:nvSpPr>
          <p:cNvPr id="5" name="Text 2"/>
          <p:cNvSpPr/>
          <p:nvPr/>
        </p:nvSpPr>
        <p:spPr>
          <a:xfrm>
            <a:off x="6149697" y="3621762"/>
            <a:ext cx="3753088" cy="973931"/>
          </a:xfrm>
          <a:prstGeom prst="rect">
            <a:avLst/>
          </a:prstGeom>
          <a:noFill/>
          <a:ln/>
        </p:spPr>
        <p:txBody>
          <a:bodyPr wrap="square" lIns="0" tIns="0" rIns="0" bIns="0" rtlCol="0" anchor="t"/>
          <a:lstStyle/>
          <a:p>
            <a:pPr algn="l" marL="342900" indent="-342900">
              <a:lnSpc>
                <a:spcPts val="1200"/>
              </a:lnSpc>
              <a:buSzPct val="100000"/>
              <a:buChar char="•"/>
            </a:pPr>
            <a:r>
              <a:rPr lang="en-US" sz="1000" b="1" dirty="0">
                <a:solidFill>
                  <a:srgbClr val="DAD8E9"/>
                </a:solidFill>
                <a:latin typeface="Mukta Light" pitchFamily="34" charset="0"/>
                <a:ea typeface="Mukta Light" pitchFamily="34" charset="-122"/>
                <a:cs typeface="Mukta Light" pitchFamily="34" charset="-120"/>
              </a:rPr>
              <a:t>Severity Distribution Charts:</a:t>
            </a:r>
            <a:pPr algn="l" indent="0" marL="0">
              <a:lnSpc>
                <a:spcPts val="1200"/>
              </a:lnSpc>
              <a:buNone/>
            </a:pPr>
            <a:r>
              <a:rPr lang="en-US" sz="1000" dirty="0">
                <a:solidFill>
                  <a:srgbClr val="DAD8E9"/>
                </a:solidFill>
                <a:latin typeface="Mukta Light" pitchFamily="34" charset="0"/>
                <a:ea typeface="Mukta Light" pitchFamily="34" charset="-122"/>
                <a:cs typeface="Mukta Light" pitchFamily="34" charset="-120"/>
              </a:rPr>
              <a:t> Visualizes the frequency of different threat levels.</a:t>
            </a:r>
            <a:endParaRPr lang="en-US" sz="1000" dirty="0"/>
          </a:p>
          <a:p>
            <a:pPr algn="l" marL="342900" indent="-342900">
              <a:lnSpc>
                <a:spcPts val="1200"/>
              </a:lnSpc>
              <a:buSzPct val="100000"/>
              <a:buChar char="•"/>
            </a:pPr>
            <a:r>
              <a:rPr lang="en-US" sz="1000" b="1" dirty="0">
                <a:solidFill>
                  <a:srgbClr val="DAD8E9"/>
                </a:solidFill>
                <a:latin typeface="Mukta Light" pitchFamily="34" charset="0"/>
                <a:ea typeface="Mukta Light" pitchFamily="34" charset="-122"/>
                <a:cs typeface="Mukta Light" pitchFamily="34" charset="-120"/>
              </a:rPr>
              <a:t>Suspicious Activity per User:</a:t>
            </a:r>
            <a:pPr algn="l" indent="0" marL="0">
              <a:lnSpc>
                <a:spcPts val="1200"/>
              </a:lnSpc>
              <a:buNone/>
            </a:pPr>
            <a:r>
              <a:rPr lang="en-US" sz="1000" dirty="0">
                <a:solidFill>
                  <a:srgbClr val="DAD8E9"/>
                </a:solidFill>
                <a:latin typeface="Mukta Light" pitchFamily="34" charset="0"/>
                <a:ea typeface="Mukta Light" pitchFamily="34" charset="-122"/>
                <a:cs typeface="Mukta Light" pitchFamily="34" charset="-120"/>
              </a:rPr>
              <a:t> Highlights user accounts exhibiting anomalous behavior.</a:t>
            </a:r>
            <a:endParaRPr lang="en-US" sz="1000" dirty="0"/>
          </a:p>
          <a:p>
            <a:pPr algn="l" marL="342900" indent="-342900">
              <a:lnSpc>
                <a:spcPts val="1200"/>
              </a:lnSpc>
              <a:buSzPct val="100000"/>
              <a:buChar char="•"/>
            </a:pPr>
            <a:r>
              <a:rPr lang="en-US" sz="1000" b="1" dirty="0">
                <a:solidFill>
                  <a:srgbClr val="DAD8E9"/>
                </a:solidFill>
                <a:latin typeface="Mukta Light" pitchFamily="34" charset="0"/>
                <a:ea typeface="Mukta Light" pitchFamily="34" charset="-122"/>
                <a:cs typeface="Mukta Light" pitchFamily="34" charset="-120"/>
              </a:rPr>
              <a:t>Real-Time Monitoring:</a:t>
            </a:r>
            <a:pPr algn="l" indent="0" marL="0">
              <a:lnSpc>
                <a:spcPts val="1200"/>
              </a:lnSpc>
              <a:buNone/>
            </a:pPr>
            <a:r>
              <a:rPr lang="en-US" sz="1000" dirty="0">
                <a:solidFill>
                  <a:srgbClr val="DAD8E9"/>
                </a:solidFill>
                <a:latin typeface="Mukta Light" pitchFamily="34" charset="0"/>
                <a:ea typeface="Mukta Light" pitchFamily="34" charset="-122"/>
                <a:cs typeface="Mukta Light" pitchFamily="34" charset="-120"/>
              </a:rPr>
              <a:t> Provides an up-to-the-minute view of active threats and system health.</a:t>
            </a:r>
            <a:endParaRPr lang="en-US" sz="1000" dirty="0"/>
          </a:p>
        </p:txBody>
      </p:sp>
      <p:sp>
        <p:nvSpPr>
          <p:cNvPr id="6" name="Text 3"/>
          <p:cNvSpPr/>
          <p:nvPr/>
        </p:nvSpPr>
        <p:spPr>
          <a:xfrm>
            <a:off x="6149697" y="4661416"/>
            <a:ext cx="1699379" cy="212288"/>
          </a:xfrm>
          <a:prstGeom prst="rect">
            <a:avLst/>
          </a:prstGeom>
          <a:noFill/>
          <a:ln/>
        </p:spPr>
        <p:txBody>
          <a:bodyPr wrap="none" lIns="0" tIns="0" rIns="0" bIns="0" rtlCol="0" anchor="t"/>
          <a:lstStyle/>
          <a:p>
            <a:pPr algn="l" indent="0" marL="0">
              <a:lnSpc>
                <a:spcPts val="1650"/>
              </a:lnSpc>
              <a:buNone/>
            </a:pPr>
            <a:r>
              <a:rPr lang="en-US" sz="1300" dirty="0">
                <a:solidFill>
                  <a:srgbClr val="C6BFEE"/>
                </a:solidFill>
                <a:latin typeface="Prompt Medium" pitchFamily="34" charset="0"/>
                <a:ea typeface="Prompt Medium" pitchFamily="34" charset="-122"/>
                <a:cs typeface="Prompt Medium" pitchFamily="34" charset="-120"/>
              </a:rPr>
              <a:t>Key Achievements</a:t>
            </a:r>
            <a:endParaRPr lang="en-US" sz="1300" dirty="0"/>
          </a:p>
        </p:txBody>
      </p:sp>
      <p:sp>
        <p:nvSpPr>
          <p:cNvPr id="7" name="Shape 4"/>
          <p:cNvSpPr/>
          <p:nvPr/>
        </p:nvSpPr>
        <p:spPr>
          <a:xfrm>
            <a:off x="10129599" y="2908816"/>
            <a:ext cx="3936682" cy="2030611"/>
          </a:xfrm>
          <a:prstGeom prst="roundRect">
            <a:avLst>
              <a:gd name="adj" fmla="val 4519"/>
            </a:avLst>
          </a:prstGeom>
          <a:solidFill>
            <a:srgbClr val="A95B95">
              <a:alpha val="95000"/>
            </a:srgbClr>
          </a:solidFill>
          <a:ln/>
        </p:spPr>
      </p:sp>
      <p:sp>
        <p:nvSpPr>
          <p:cNvPr id="8" name="Text 5"/>
          <p:cNvSpPr/>
          <p:nvPr/>
        </p:nvSpPr>
        <p:spPr>
          <a:xfrm>
            <a:off x="10256996" y="2974538"/>
            <a:ext cx="2374940" cy="283131"/>
          </a:xfrm>
          <a:prstGeom prst="rect">
            <a:avLst/>
          </a:prstGeom>
          <a:noFill/>
          <a:ln/>
        </p:spPr>
        <p:txBody>
          <a:bodyPr wrap="none" lIns="0" tIns="0" rIns="0" bIns="0" rtlCol="0" anchor="t"/>
          <a:lstStyle/>
          <a:p>
            <a:pPr algn="l" indent="0" marL="0">
              <a:lnSpc>
                <a:spcPts val="2200"/>
              </a:lnSpc>
              <a:buNone/>
            </a:pPr>
            <a:r>
              <a:rPr lang="en-US" sz="1750" dirty="0">
                <a:solidFill>
                  <a:srgbClr val="000000"/>
                </a:solidFill>
                <a:latin typeface="Prompt Medium" pitchFamily="34" charset="0"/>
                <a:ea typeface="Prompt Medium" pitchFamily="34" charset="-122"/>
                <a:cs typeface="Prompt Medium" pitchFamily="34" charset="-120"/>
              </a:rPr>
              <a:t>Future Enhancements</a:t>
            </a:r>
            <a:endParaRPr lang="en-US" sz="1750" dirty="0"/>
          </a:p>
        </p:txBody>
      </p:sp>
      <p:pic>
        <p:nvPicPr>
          <p:cNvPr id="9"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04740" y="3337917"/>
            <a:ext cx="191095" cy="191095"/>
          </a:xfrm>
          <a:prstGeom prst="rect">
            <a:avLst/>
          </a:prstGeom>
        </p:spPr>
      </p:pic>
      <p:sp>
        <p:nvSpPr>
          <p:cNvPr id="10" name="Text 6"/>
          <p:cNvSpPr/>
          <p:nvPr/>
        </p:nvSpPr>
        <p:spPr>
          <a:xfrm>
            <a:off x="10671096" y="3331607"/>
            <a:ext cx="3267789" cy="309324"/>
          </a:xfrm>
          <a:prstGeom prst="rect">
            <a:avLst/>
          </a:prstGeom>
          <a:noFill/>
          <a:ln/>
        </p:spPr>
        <p:txBody>
          <a:bodyPr wrap="square" lIns="0" tIns="0" rIns="0" bIns="0" rtlCol="0" anchor="t"/>
          <a:lstStyle/>
          <a:p>
            <a:pPr algn="l" indent="0" marL="0">
              <a:lnSpc>
                <a:spcPts val="1200"/>
              </a:lnSpc>
              <a:buNone/>
            </a:pPr>
            <a:r>
              <a:rPr lang="en-US" sz="1000" b="1" dirty="0">
                <a:solidFill>
                  <a:srgbClr val="000000"/>
                </a:solidFill>
                <a:latin typeface="Mukta Light" pitchFamily="34" charset="0"/>
                <a:ea typeface="Mukta Light" pitchFamily="34" charset="-122"/>
                <a:cs typeface="Mukta Light" pitchFamily="34" charset="-120"/>
              </a:rPr>
              <a:t>Machine Learning Anomaly Detection:</a:t>
            </a:r>
            <a:pPr algn="l" indent="0" marL="0">
              <a:lnSpc>
                <a:spcPts val="1200"/>
              </a:lnSpc>
              <a:buNone/>
            </a:pPr>
            <a:r>
              <a:rPr lang="en-US" sz="1000" dirty="0">
                <a:solidFill>
                  <a:srgbClr val="000000"/>
                </a:solidFill>
                <a:latin typeface="Mukta Light" pitchFamily="34" charset="0"/>
                <a:ea typeface="Mukta Light" pitchFamily="34" charset="-122"/>
                <a:cs typeface="Mukta Light" pitchFamily="34" charset="-120"/>
              </a:rPr>
              <a:t> Integrate advanced ML models to detect unknown threats with higher accuracy.</a:t>
            </a:r>
            <a:endParaRPr lang="en-US" sz="1000" dirty="0"/>
          </a:p>
        </p:txBody>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4740" y="3858101"/>
            <a:ext cx="191095" cy="191095"/>
          </a:xfrm>
          <a:prstGeom prst="rect">
            <a:avLst/>
          </a:prstGeom>
        </p:spPr>
      </p:pic>
      <p:sp>
        <p:nvSpPr>
          <p:cNvPr id="12" name="Text 7"/>
          <p:cNvSpPr/>
          <p:nvPr/>
        </p:nvSpPr>
        <p:spPr>
          <a:xfrm>
            <a:off x="10671096" y="3851791"/>
            <a:ext cx="3267789" cy="309324"/>
          </a:xfrm>
          <a:prstGeom prst="rect">
            <a:avLst/>
          </a:prstGeom>
          <a:noFill/>
          <a:ln/>
        </p:spPr>
        <p:txBody>
          <a:bodyPr wrap="square" lIns="0" tIns="0" rIns="0" bIns="0" rtlCol="0" anchor="t"/>
          <a:lstStyle/>
          <a:p>
            <a:pPr algn="l" indent="0" marL="0">
              <a:lnSpc>
                <a:spcPts val="1200"/>
              </a:lnSpc>
              <a:buNone/>
            </a:pPr>
            <a:r>
              <a:rPr lang="en-US" sz="1000" b="1" dirty="0">
                <a:solidFill>
                  <a:srgbClr val="000000"/>
                </a:solidFill>
                <a:latin typeface="Mukta Light" pitchFamily="34" charset="0"/>
                <a:ea typeface="Mukta Light" pitchFamily="34" charset="-122"/>
                <a:cs typeface="Mukta Light" pitchFamily="34" charset="-120"/>
              </a:rPr>
              <a:t>Automated Alerting (Email/Slack):</a:t>
            </a:r>
            <a:pPr algn="l" indent="0" marL="0">
              <a:lnSpc>
                <a:spcPts val="1200"/>
              </a:lnSpc>
              <a:buNone/>
            </a:pPr>
            <a:r>
              <a:rPr lang="en-US" sz="1000" dirty="0">
                <a:solidFill>
                  <a:srgbClr val="000000"/>
                </a:solidFill>
                <a:latin typeface="Mukta Light" pitchFamily="34" charset="0"/>
                <a:ea typeface="Mukta Light" pitchFamily="34" charset="-122"/>
                <a:cs typeface="Mukta Light" pitchFamily="34" charset="-120"/>
              </a:rPr>
              <a:t> Implement instant notifications for high-severity events to reduce response times.</a:t>
            </a:r>
            <a:endParaRPr lang="en-US" sz="1000" dirty="0"/>
          </a:p>
        </p:txBody>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4740" y="4378285"/>
            <a:ext cx="191095" cy="191095"/>
          </a:xfrm>
          <a:prstGeom prst="rect">
            <a:avLst/>
          </a:prstGeom>
        </p:spPr>
      </p:pic>
      <p:sp>
        <p:nvSpPr>
          <p:cNvPr id="14" name="Text 8"/>
          <p:cNvSpPr/>
          <p:nvPr/>
        </p:nvSpPr>
        <p:spPr>
          <a:xfrm>
            <a:off x="10671096" y="4371975"/>
            <a:ext cx="3267789" cy="309324"/>
          </a:xfrm>
          <a:prstGeom prst="rect">
            <a:avLst/>
          </a:prstGeom>
          <a:noFill/>
          <a:ln/>
        </p:spPr>
        <p:txBody>
          <a:bodyPr wrap="square" lIns="0" tIns="0" rIns="0" bIns="0" rtlCol="0" anchor="t"/>
          <a:lstStyle/>
          <a:p>
            <a:pPr algn="l" indent="0" marL="0">
              <a:lnSpc>
                <a:spcPts val="1200"/>
              </a:lnSpc>
              <a:buNone/>
            </a:pPr>
            <a:r>
              <a:rPr lang="en-US" sz="1000" b="1" dirty="0">
                <a:solidFill>
                  <a:srgbClr val="000000"/>
                </a:solidFill>
                <a:latin typeface="Mukta Light" pitchFamily="34" charset="0"/>
                <a:ea typeface="Mukta Light" pitchFamily="34" charset="-122"/>
                <a:cs typeface="Mukta Light" pitchFamily="34" charset="-120"/>
              </a:rPr>
              <a:t>Cloud-Native Deployment (AWS/Azure/GCP):</a:t>
            </a:r>
            <a:pPr algn="l" indent="0" marL="0">
              <a:lnSpc>
                <a:spcPts val="1200"/>
              </a:lnSpc>
              <a:buNone/>
            </a:pPr>
            <a:r>
              <a:rPr lang="en-US" sz="1000" dirty="0">
                <a:solidFill>
                  <a:srgbClr val="000000"/>
                </a:solidFill>
                <a:latin typeface="Mukta Light" pitchFamily="34" charset="0"/>
                <a:ea typeface="Mukta Light" pitchFamily="34" charset="-122"/>
                <a:cs typeface="Mukta Light" pitchFamily="34" charset="-120"/>
              </a:rPr>
              <a:t> Optimize for full cloud integration for enhanced resilience and global reach.</a:t>
            </a:r>
            <a:endParaRPr lang="en-US" sz="1000" dirty="0"/>
          </a:p>
        </p:txBody>
      </p:sp>
      <p:sp>
        <p:nvSpPr>
          <p:cNvPr id="15" name="Shape 9"/>
          <p:cNvSpPr/>
          <p:nvPr/>
        </p:nvSpPr>
        <p:spPr>
          <a:xfrm>
            <a:off x="6149697" y="5083433"/>
            <a:ext cx="63698" cy="63698"/>
          </a:xfrm>
          <a:prstGeom prst="roundRect">
            <a:avLst>
              <a:gd name="adj" fmla="val 717762"/>
            </a:avLst>
          </a:prstGeom>
          <a:solidFill>
            <a:srgbClr val="A95B95"/>
          </a:solidFill>
          <a:ln/>
        </p:spPr>
      </p:sp>
      <p:sp>
        <p:nvSpPr>
          <p:cNvPr id="16" name="Text 10"/>
          <p:cNvSpPr/>
          <p:nvPr/>
        </p:nvSpPr>
        <p:spPr>
          <a:xfrm>
            <a:off x="6279118" y="5013365"/>
            <a:ext cx="7687866" cy="154662"/>
          </a:xfrm>
          <a:prstGeom prst="rect">
            <a:avLst/>
          </a:prstGeom>
          <a:noFill/>
          <a:ln/>
        </p:spPr>
        <p:txBody>
          <a:bodyPr wrap="none" lIns="0" tIns="0" rIns="0" bIns="0" rtlCol="0" anchor="t"/>
          <a:lstStyle/>
          <a:p>
            <a:pPr algn="l" indent="0" marL="0">
              <a:lnSpc>
                <a:spcPts val="1200"/>
              </a:lnSpc>
              <a:buNone/>
            </a:pPr>
            <a:r>
              <a:rPr lang="en-US" sz="1000" dirty="0">
                <a:solidFill>
                  <a:srgbClr val="DAD8E9"/>
                </a:solidFill>
                <a:latin typeface="Mukta Light" pitchFamily="34" charset="0"/>
                <a:ea typeface="Mukta Light" pitchFamily="34" charset="-122"/>
                <a:cs typeface="Mukta Light" pitchFamily="34" charset="-120"/>
              </a:rPr>
              <a:t>End-to-end pipeline built and operational</a:t>
            </a:r>
            <a:endParaRPr lang="en-US" sz="1000" dirty="0"/>
          </a:p>
        </p:txBody>
      </p:sp>
      <p:sp>
        <p:nvSpPr>
          <p:cNvPr id="17" name="Shape 11"/>
          <p:cNvSpPr/>
          <p:nvPr/>
        </p:nvSpPr>
        <p:spPr>
          <a:xfrm>
            <a:off x="6149697" y="5380613"/>
            <a:ext cx="63698" cy="63698"/>
          </a:xfrm>
          <a:prstGeom prst="roundRect">
            <a:avLst>
              <a:gd name="adj" fmla="val 717762"/>
            </a:avLst>
          </a:prstGeom>
          <a:solidFill>
            <a:srgbClr val="A95B95"/>
          </a:solidFill>
          <a:ln/>
        </p:spPr>
      </p:sp>
      <p:sp>
        <p:nvSpPr>
          <p:cNvPr id="18" name="Text 12"/>
          <p:cNvSpPr/>
          <p:nvPr/>
        </p:nvSpPr>
        <p:spPr>
          <a:xfrm>
            <a:off x="6279118" y="5310545"/>
            <a:ext cx="7687866" cy="154662"/>
          </a:xfrm>
          <a:prstGeom prst="rect">
            <a:avLst/>
          </a:prstGeom>
          <a:noFill/>
          <a:ln/>
        </p:spPr>
        <p:txBody>
          <a:bodyPr wrap="none" lIns="0" tIns="0" rIns="0" bIns="0" rtlCol="0" anchor="t"/>
          <a:lstStyle/>
          <a:p>
            <a:pPr algn="l" indent="0" marL="0">
              <a:lnSpc>
                <a:spcPts val="1200"/>
              </a:lnSpc>
              <a:buNone/>
            </a:pPr>
            <a:r>
              <a:rPr lang="en-US" sz="1000" dirty="0">
                <a:solidFill>
                  <a:srgbClr val="DAD8E9"/>
                </a:solidFill>
                <a:latin typeface="Mukta Light" pitchFamily="34" charset="0"/>
                <a:ea typeface="Mukta Light" pitchFamily="34" charset="-122"/>
                <a:cs typeface="Mukta Light" pitchFamily="34" charset="-120"/>
              </a:rPr>
              <a:t>Real-time + historical analytics capabilities</a:t>
            </a:r>
            <a:endParaRPr lang="en-US" sz="1000" dirty="0"/>
          </a:p>
        </p:txBody>
      </p:sp>
      <p:sp>
        <p:nvSpPr>
          <p:cNvPr id="19" name="Shape 13"/>
          <p:cNvSpPr/>
          <p:nvPr/>
        </p:nvSpPr>
        <p:spPr>
          <a:xfrm>
            <a:off x="6149697" y="5677793"/>
            <a:ext cx="63698" cy="63698"/>
          </a:xfrm>
          <a:prstGeom prst="roundRect">
            <a:avLst>
              <a:gd name="adj" fmla="val 717762"/>
            </a:avLst>
          </a:prstGeom>
          <a:solidFill>
            <a:srgbClr val="A95B95"/>
          </a:solidFill>
          <a:ln/>
        </p:spPr>
      </p:sp>
      <p:sp>
        <p:nvSpPr>
          <p:cNvPr id="20" name="Text 14"/>
          <p:cNvSpPr/>
          <p:nvPr/>
        </p:nvSpPr>
        <p:spPr>
          <a:xfrm>
            <a:off x="6279118" y="5607725"/>
            <a:ext cx="7687866" cy="154662"/>
          </a:xfrm>
          <a:prstGeom prst="rect">
            <a:avLst/>
          </a:prstGeom>
          <a:noFill/>
          <a:ln/>
        </p:spPr>
        <p:txBody>
          <a:bodyPr wrap="none" lIns="0" tIns="0" rIns="0" bIns="0" rtlCol="0" anchor="t"/>
          <a:lstStyle/>
          <a:p>
            <a:pPr algn="l" indent="0" marL="0">
              <a:lnSpc>
                <a:spcPts val="1200"/>
              </a:lnSpc>
              <a:buNone/>
            </a:pPr>
            <a:r>
              <a:rPr lang="en-US" sz="1000" dirty="0">
                <a:solidFill>
                  <a:srgbClr val="DAD8E9"/>
                </a:solidFill>
                <a:latin typeface="Mukta Light" pitchFamily="34" charset="0"/>
                <a:ea typeface="Mukta Light" pitchFamily="34" charset="-122"/>
                <a:cs typeface="Mukta Light" pitchFamily="34" charset="-120"/>
              </a:rPr>
              <a:t>Scalable &amp; secure architecture implemented</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961073"/>
            <a:ext cx="8788122"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Problem Statement &amp; Objectives</a:t>
            </a:r>
            <a:endParaRPr lang="en-US" sz="4300" dirty="0"/>
          </a:p>
        </p:txBody>
      </p:sp>
      <p:sp>
        <p:nvSpPr>
          <p:cNvPr id="3" name="Shape 1"/>
          <p:cNvSpPr/>
          <p:nvPr/>
        </p:nvSpPr>
        <p:spPr>
          <a:xfrm>
            <a:off x="686276" y="2017157"/>
            <a:ext cx="6505575" cy="5251371"/>
          </a:xfrm>
          <a:prstGeom prst="roundRect">
            <a:avLst>
              <a:gd name="adj" fmla="val 3385"/>
            </a:avLst>
          </a:prstGeom>
          <a:solidFill>
            <a:srgbClr val="A95B95">
              <a:alpha val="95000"/>
            </a:srgbClr>
          </a:solidFill>
          <a:ln/>
        </p:spPr>
      </p:sp>
      <p:sp>
        <p:nvSpPr>
          <p:cNvPr id="4" name="Text 2"/>
          <p:cNvSpPr/>
          <p:nvPr/>
        </p:nvSpPr>
        <p:spPr>
          <a:xfrm>
            <a:off x="933093" y="2263973"/>
            <a:ext cx="4389120" cy="548521"/>
          </a:xfrm>
          <a:prstGeom prst="rect">
            <a:avLst/>
          </a:prstGeom>
          <a:noFill/>
          <a:ln/>
        </p:spPr>
        <p:txBody>
          <a:bodyPr wrap="none" lIns="0" tIns="0" rIns="0" bIns="0" rtlCol="0" anchor="t"/>
          <a:lstStyle/>
          <a:p>
            <a:pPr algn="l" indent="0" marL="0">
              <a:lnSpc>
                <a:spcPts val="4300"/>
              </a:lnSpc>
              <a:buNone/>
            </a:pPr>
            <a:r>
              <a:rPr lang="en-US" sz="3450" dirty="0">
                <a:solidFill>
                  <a:srgbClr val="000000"/>
                </a:solidFill>
                <a:latin typeface="Prompt Medium" pitchFamily="34" charset="0"/>
                <a:ea typeface="Prompt Medium" pitchFamily="34" charset="-122"/>
                <a:cs typeface="Prompt Medium" pitchFamily="34" charset="-120"/>
              </a:rPr>
              <a:t>Problem</a:t>
            </a:r>
            <a:endParaRPr lang="en-US" sz="3450" dirty="0"/>
          </a:p>
        </p:txBody>
      </p:sp>
      <p:sp>
        <p:nvSpPr>
          <p:cNvPr id="5" name="Text 3"/>
          <p:cNvSpPr/>
          <p:nvPr/>
        </p:nvSpPr>
        <p:spPr>
          <a:xfrm>
            <a:off x="933093" y="3059311"/>
            <a:ext cx="6011942" cy="1580198"/>
          </a:xfrm>
          <a:prstGeom prst="rect">
            <a:avLst/>
          </a:prstGeom>
          <a:noFill/>
          <a:ln/>
        </p:spPr>
        <p:txBody>
          <a:bodyPr wrap="square" lIns="0" tIns="0" rIns="0" bIns="0" rtlCol="0" anchor="t"/>
          <a:lstStyle/>
          <a:p>
            <a:pPr algn="l" indent="0" marL="0">
              <a:lnSpc>
                <a:spcPts val="3100"/>
              </a:lnSpc>
              <a:buNone/>
            </a:pPr>
            <a:r>
              <a:rPr lang="en-US" sz="1900" dirty="0">
                <a:solidFill>
                  <a:srgbClr val="000000"/>
                </a:solidFill>
                <a:latin typeface="Mukta Light" pitchFamily="34" charset="0"/>
                <a:ea typeface="Mukta Light" pitchFamily="34" charset="-122"/>
                <a:cs typeface="Mukta Light" pitchFamily="34" charset="-120"/>
              </a:rPr>
              <a:t>Modern organizations face an overwhelming influx of log data daily. Manually sifting through this volume is not only inefficient but also prone to human error, leading to critical delays in identifying and responding to cyber threats.</a:t>
            </a:r>
            <a:endParaRPr lang="en-US" sz="1900" dirty="0"/>
          </a:p>
        </p:txBody>
      </p:sp>
      <p:sp>
        <p:nvSpPr>
          <p:cNvPr id="6" name="Text 4"/>
          <p:cNvSpPr/>
          <p:nvPr/>
        </p:nvSpPr>
        <p:spPr>
          <a:xfrm>
            <a:off x="933093" y="4861679"/>
            <a:ext cx="6011942" cy="1839158"/>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000000"/>
                </a:solidFill>
                <a:latin typeface="Mukta Light" pitchFamily="34" charset="0"/>
                <a:ea typeface="Mukta Light" pitchFamily="34" charset="-122"/>
                <a:cs typeface="Mukta Light" pitchFamily="34" charset="-120"/>
              </a:rPr>
              <a:t>Massive log data generation</a:t>
            </a:r>
            <a:endParaRPr lang="en-US" sz="1900" dirty="0"/>
          </a:p>
          <a:p>
            <a:pPr algn="l" marL="342900" indent="-342900">
              <a:lnSpc>
                <a:spcPts val="3100"/>
              </a:lnSpc>
              <a:buSzPct val="100000"/>
              <a:buChar char="•"/>
            </a:pPr>
            <a:r>
              <a:rPr lang="en-US" sz="1900" dirty="0">
                <a:solidFill>
                  <a:srgbClr val="000000"/>
                </a:solidFill>
                <a:latin typeface="Mukta Light" pitchFamily="34" charset="0"/>
                <a:ea typeface="Mukta Light" pitchFamily="34" charset="-122"/>
                <a:cs typeface="Mukta Light" pitchFamily="34" charset="-120"/>
              </a:rPr>
              <a:t>Inefficient manual monitoring</a:t>
            </a:r>
            <a:endParaRPr lang="en-US" sz="1900" dirty="0"/>
          </a:p>
          <a:p>
            <a:pPr algn="l" marL="342900" indent="-342900">
              <a:lnSpc>
                <a:spcPts val="3100"/>
              </a:lnSpc>
              <a:buSzPct val="100000"/>
              <a:buChar char="•"/>
            </a:pPr>
            <a:r>
              <a:rPr lang="en-US" sz="1900" dirty="0">
                <a:solidFill>
                  <a:srgbClr val="000000"/>
                </a:solidFill>
                <a:latin typeface="Mukta Light" pitchFamily="34" charset="0"/>
                <a:ea typeface="Mukta Light" pitchFamily="34" charset="-122"/>
                <a:cs typeface="Mukta Light" pitchFamily="34" charset="-120"/>
              </a:rPr>
              <a:t>Delayed threat detection</a:t>
            </a:r>
            <a:endParaRPr lang="en-US" sz="1900" dirty="0"/>
          </a:p>
          <a:p>
            <a:pPr algn="l" marL="342900" indent="-342900">
              <a:lnSpc>
                <a:spcPts val="3100"/>
              </a:lnSpc>
              <a:buSzPct val="100000"/>
              <a:buChar char="•"/>
            </a:pPr>
            <a:r>
              <a:rPr lang="en-US" sz="1900" dirty="0">
                <a:solidFill>
                  <a:srgbClr val="000000"/>
                </a:solidFill>
                <a:latin typeface="Mukta Light" pitchFamily="34" charset="0"/>
                <a:ea typeface="Mukta Light" pitchFamily="34" charset="-122"/>
                <a:cs typeface="Mukta Light" pitchFamily="34" charset="-120"/>
              </a:rPr>
              <a:t>Increased security vulnerabilities</a:t>
            </a:r>
            <a:endParaRPr lang="en-US" sz="1900" dirty="0"/>
          </a:p>
        </p:txBody>
      </p:sp>
      <p:sp>
        <p:nvSpPr>
          <p:cNvPr id="7" name="Text 5"/>
          <p:cNvSpPr/>
          <p:nvPr/>
        </p:nvSpPr>
        <p:spPr>
          <a:xfrm>
            <a:off x="7623929" y="2263973"/>
            <a:ext cx="4389120" cy="548521"/>
          </a:xfrm>
          <a:prstGeom prst="rect">
            <a:avLst/>
          </a:prstGeom>
          <a:noFill/>
          <a:ln/>
        </p:spPr>
        <p:txBody>
          <a:bodyPr wrap="none" lIns="0" tIns="0" rIns="0" bIns="0" rtlCol="0" anchor="t"/>
          <a:lstStyle/>
          <a:p>
            <a:pPr algn="l" indent="0" marL="0">
              <a:lnSpc>
                <a:spcPts val="4300"/>
              </a:lnSpc>
              <a:buNone/>
            </a:pPr>
            <a:r>
              <a:rPr lang="en-US" sz="3450" dirty="0">
                <a:solidFill>
                  <a:srgbClr val="C6BFEE"/>
                </a:solidFill>
                <a:latin typeface="Prompt Medium" pitchFamily="34" charset="0"/>
                <a:ea typeface="Prompt Medium" pitchFamily="34" charset="-122"/>
                <a:cs typeface="Prompt Medium" pitchFamily="34" charset="-120"/>
              </a:rPr>
              <a:t>Objectives</a:t>
            </a:r>
            <a:endParaRPr lang="en-US" sz="3450" dirty="0"/>
          </a:p>
        </p:txBody>
      </p:sp>
      <p:sp>
        <p:nvSpPr>
          <p:cNvPr id="8" name="Text 6"/>
          <p:cNvSpPr/>
          <p:nvPr/>
        </p:nvSpPr>
        <p:spPr>
          <a:xfrm>
            <a:off x="7623929" y="3059311"/>
            <a:ext cx="6150054"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Our platform aims to automate and optimize the entire process of cybersecurity log management, from ingestion to intelligent analysis.</a:t>
            </a:r>
            <a:endParaRPr lang="en-US" sz="1900" dirty="0"/>
          </a:p>
        </p:txBody>
      </p:sp>
      <p:sp>
        <p:nvSpPr>
          <p:cNvPr id="9" name="Text 7"/>
          <p:cNvSpPr/>
          <p:nvPr/>
        </p:nvSpPr>
        <p:spPr>
          <a:xfrm>
            <a:off x="7623929" y="4466630"/>
            <a:ext cx="6150054" cy="2715578"/>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Monitor &amp; analyze cybersecurity logs in real-time</a:t>
            </a:r>
            <a:endParaRPr lang="en-US" sz="1900" dirty="0"/>
          </a:p>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Detect suspicious high-severity events proactively</a:t>
            </a:r>
            <a:endParaRPr lang="en-US" sz="1900" dirty="0"/>
          </a:p>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Build optimized Data Warehouse (Star &amp; Snowflake Schema)</a:t>
            </a:r>
            <a:endParaRPr lang="en-US" sz="1900" dirty="0"/>
          </a:p>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Implement robust, secure access controls</a:t>
            </a:r>
            <a:endParaRPr lang="en-US" sz="1900" dirty="0"/>
          </a:p>
          <a:p>
            <a:pPr algn="l" marL="342900" indent="-342900">
              <a:lnSpc>
                <a:spcPts val="3100"/>
              </a:lnSpc>
              <a:buSzPct val="100000"/>
              <a:buChar char="•"/>
            </a:pPr>
            <a:r>
              <a:rPr lang="en-US" sz="1900" dirty="0">
                <a:solidFill>
                  <a:srgbClr val="DAD8E9"/>
                </a:solidFill>
                <a:latin typeface="Mukta Light" pitchFamily="34" charset="0"/>
                <a:ea typeface="Mukta Light" pitchFamily="34" charset="-122"/>
                <a:cs typeface="Mukta Light" pitchFamily="34" charset="-120"/>
              </a:rPr>
              <a:t>Provide interactive dashboards for actionable insights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779990" y="583406"/>
            <a:ext cx="3286244" cy="410766"/>
          </a:xfrm>
          <a:prstGeom prst="rect">
            <a:avLst/>
          </a:prstGeom>
          <a:noFill/>
          <a:ln/>
        </p:spPr>
        <p:txBody>
          <a:bodyPr wrap="none" lIns="0" tIns="0" rIns="0" bIns="0" rtlCol="0" anchor="t"/>
          <a:lstStyle/>
          <a:p>
            <a:pPr algn="l" indent="0" marL="0">
              <a:lnSpc>
                <a:spcPts val="3200"/>
              </a:lnSpc>
              <a:buNone/>
            </a:pPr>
            <a:r>
              <a:rPr lang="en-US" sz="2550" dirty="0">
                <a:solidFill>
                  <a:srgbClr val="C6BFEE"/>
                </a:solidFill>
                <a:latin typeface="Prompt Medium" pitchFamily="34" charset="0"/>
                <a:ea typeface="Prompt Medium" pitchFamily="34" charset="-122"/>
                <a:cs typeface="Prompt Medium" pitchFamily="34" charset="-120"/>
              </a:rPr>
              <a:t>System Architecture</a:t>
            </a:r>
            <a:endParaRPr lang="en-US" sz="2550" dirty="0"/>
          </a:p>
        </p:txBody>
      </p:sp>
      <p:pic>
        <p:nvPicPr>
          <p:cNvPr id="3" name="Image 0" descr="preencoded.png">    </p:cNvPr>
          <p:cNvPicPr>
            <a:picLocks noChangeAspect="1"/>
          </p:cNvPicPr>
          <p:nvPr/>
        </p:nvPicPr>
        <p:blipFill>
          <a:blip r:embed="rId1"/>
          <a:stretch>
            <a:fillRect/>
          </a:stretch>
        </p:blipFill>
        <p:spPr>
          <a:xfrm>
            <a:off x="2817376" y="1171337"/>
            <a:ext cx="8995529" cy="3879056"/>
          </a:xfrm>
          <a:prstGeom prst="rect">
            <a:avLst/>
          </a:prstGeom>
        </p:spPr>
      </p:pic>
      <p:sp>
        <p:nvSpPr>
          <p:cNvPr id="4" name="Text 1"/>
          <p:cNvSpPr/>
          <p:nvPr/>
        </p:nvSpPr>
        <p:spPr>
          <a:xfrm>
            <a:off x="3422705" y="4328951"/>
            <a:ext cx="1814018" cy="226753"/>
          </a:xfrm>
          <a:prstGeom prst="rect">
            <a:avLst/>
          </a:prstGeom>
          <a:noFill/>
          <a:ln/>
        </p:spPr>
        <p:txBody>
          <a:bodyPr wrap="none" lIns="0" tIns="0" rIns="0" bIns="0" rtlCol="0" anchor="t"/>
          <a:lstStyle/>
          <a:p>
            <a:pPr algn="l" indent="0" marL="0">
              <a:lnSpc>
                <a:spcPts val="1750"/>
              </a:lnSpc>
              <a:buNone/>
            </a:pPr>
            <a:r>
              <a:rPr lang="en-US" sz="1400" dirty="0">
                <a:solidFill>
                  <a:srgbClr val="FFFFFF"/>
                </a:solidFill>
                <a:latin typeface="Prompt Medium" pitchFamily="34" charset="0"/>
                <a:ea typeface="Prompt Medium" pitchFamily="34" charset="-122"/>
                <a:cs typeface="Prompt Medium" pitchFamily="34" charset="-120"/>
              </a:rPr>
              <a:t>Snowflake</a:t>
            </a:r>
            <a:endParaRPr lang="en-US" sz="1400" dirty="0"/>
          </a:p>
        </p:txBody>
      </p:sp>
      <p:sp>
        <p:nvSpPr>
          <p:cNvPr id="5" name="Text 2"/>
          <p:cNvSpPr/>
          <p:nvPr/>
        </p:nvSpPr>
        <p:spPr>
          <a:xfrm>
            <a:off x="3422705" y="3431012"/>
            <a:ext cx="1814018" cy="226752"/>
          </a:xfrm>
          <a:prstGeom prst="rect">
            <a:avLst/>
          </a:prstGeom>
          <a:noFill/>
          <a:ln/>
        </p:spPr>
        <p:txBody>
          <a:bodyPr wrap="none" lIns="0" tIns="0" rIns="0" bIns="0" rtlCol="0" anchor="t"/>
          <a:lstStyle/>
          <a:p>
            <a:pPr algn="l" indent="0" marL="0">
              <a:lnSpc>
                <a:spcPts val="1750"/>
              </a:lnSpc>
              <a:buNone/>
            </a:pPr>
            <a:r>
              <a:rPr lang="en-US" sz="1400" dirty="0">
                <a:solidFill>
                  <a:srgbClr val="FFFFFF"/>
                </a:solidFill>
                <a:latin typeface="Prompt Medium" pitchFamily="34" charset="0"/>
                <a:ea typeface="Prompt Medium" pitchFamily="34" charset="-122"/>
                <a:cs typeface="Prompt Medium" pitchFamily="34" charset="-120"/>
              </a:rPr>
              <a:t>Apache Spark</a:t>
            </a:r>
            <a:endParaRPr lang="en-US" sz="1400" dirty="0"/>
          </a:p>
        </p:txBody>
      </p:sp>
      <p:sp>
        <p:nvSpPr>
          <p:cNvPr id="6" name="Text 3"/>
          <p:cNvSpPr/>
          <p:nvPr/>
        </p:nvSpPr>
        <p:spPr>
          <a:xfrm>
            <a:off x="3422705" y="2542143"/>
            <a:ext cx="1814018" cy="226752"/>
          </a:xfrm>
          <a:prstGeom prst="rect">
            <a:avLst/>
          </a:prstGeom>
          <a:noFill/>
          <a:ln/>
        </p:spPr>
        <p:txBody>
          <a:bodyPr wrap="none" lIns="0" tIns="0" rIns="0" bIns="0" rtlCol="0" anchor="t"/>
          <a:lstStyle/>
          <a:p>
            <a:pPr algn="l" indent="0" marL="0">
              <a:lnSpc>
                <a:spcPts val="1750"/>
              </a:lnSpc>
              <a:buNone/>
            </a:pPr>
            <a:r>
              <a:rPr lang="en-US" sz="1400" dirty="0">
                <a:solidFill>
                  <a:srgbClr val="FFFFFF"/>
                </a:solidFill>
                <a:latin typeface="Prompt Medium" pitchFamily="34" charset="0"/>
                <a:ea typeface="Prompt Medium" pitchFamily="34" charset="-122"/>
                <a:cs typeface="Prompt Medium" pitchFamily="34" charset="-120"/>
              </a:rPr>
              <a:t>ETL (Python)</a:t>
            </a:r>
            <a:endParaRPr lang="en-US" sz="1400" dirty="0"/>
          </a:p>
        </p:txBody>
      </p:sp>
      <p:sp>
        <p:nvSpPr>
          <p:cNvPr id="7" name="Text 4"/>
          <p:cNvSpPr/>
          <p:nvPr/>
        </p:nvSpPr>
        <p:spPr>
          <a:xfrm>
            <a:off x="3422705" y="1644204"/>
            <a:ext cx="1814018" cy="226752"/>
          </a:xfrm>
          <a:prstGeom prst="rect">
            <a:avLst/>
          </a:prstGeom>
          <a:noFill/>
          <a:ln/>
        </p:spPr>
        <p:txBody>
          <a:bodyPr wrap="none" lIns="0" tIns="0" rIns="0" bIns="0" rtlCol="0" anchor="t"/>
          <a:lstStyle/>
          <a:p>
            <a:pPr algn="l" indent="0" marL="0">
              <a:lnSpc>
                <a:spcPts val="1750"/>
              </a:lnSpc>
              <a:buNone/>
            </a:pPr>
            <a:r>
              <a:rPr lang="en-US" sz="1400" dirty="0">
                <a:solidFill>
                  <a:srgbClr val="FFFFFF"/>
                </a:solidFill>
                <a:latin typeface="Prompt Medium" pitchFamily="34" charset="0"/>
                <a:ea typeface="Prompt Medium" pitchFamily="34" charset="-122"/>
                <a:cs typeface="Prompt Medium" pitchFamily="34" charset="-120"/>
              </a:rPr>
              <a:t>Data Sources</a:t>
            </a:r>
            <a:endParaRPr lang="en-US" sz="1400" dirty="0"/>
          </a:p>
        </p:txBody>
      </p:sp>
      <p:sp>
        <p:nvSpPr>
          <p:cNvPr id="8" name="Text 5"/>
          <p:cNvSpPr/>
          <p:nvPr/>
        </p:nvSpPr>
        <p:spPr>
          <a:xfrm>
            <a:off x="2779990" y="5150048"/>
            <a:ext cx="9070300" cy="378143"/>
          </a:xfrm>
          <a:prstGeom prst="rect">
            <a:avLst/>
          </a:prstGeom>
          <a:noFill/>
          <a:ln/>
        </p:spPr>
        <p:txBody>
          <a:bodyPr wrap="square" lIns="0" tIns="0" rIns="0" bIns="0" rtlCol="0" anchor="t"/>
          <a:lstStyle/>
          <a:p>
            <a:pPr algn="l" indent="0" marL="0">
              <a:lnSpc>
                <a:spcPts val="1450"/>
              </a:lnSpc>
              <a:buNone/>
            </a:pPr>
            <a:r>
              <a:rPr lang="en-US" sz="1150" dirty="0">
                <a:solidFill>
                  <a:srgbClr val="DAD8E9"/>
                </a:solidFill>
                <a:latin typeface="Mukta Light" pitchFamily="34" charset="0"/>
                <a:ea typeface="Mukta Light" pitchFamily="34" charset="-122"/>
                <a:cs typeface="Mukta Light" pitchFamily="34" charset="-120"/>
              </a:rPr>
              <a:t>This architecture ensures a seamless flow of data from diverse sources through robust processing engines to a secure and analytical data warehouse, culminating in intuitive dashboards for threat intelligence.</a:t>
            </a:r>
            <a:endParaRPr lang="en-US" sz="1150" dirty="0"/>
          </a:p>
        </p:txBody>
      </p:sp>
      <p:sp>
        <p:nvSpPr>
          <p:cNvPr id="9" name="Text 6"/>
          <p:cNvSpPr/>
          <p:nvPr/>
        </p:nvSpPr>
        <p:spPr>
          <a:xfrm>
            <a:off x="2779990" y="5661065"/>
            <a:ext cx="3956209" cy="246459"/>
          </a:xfrm>
          <a:prstGeom prst="rect">
            <a:avLst/>
          </a:prstGeom>
          <a:noFill/>
          <a:ln/>
        </p:spPr>
        <p:txBody>
          <a:bodyPr wrap="none" lIns="0" tIns="0" rIns="0" bIns="0" rtlCol="0" anchor="t"/>
          <a:lstStyle/>
          <a:p>
            <a:pPr algn="l" indent="0" marL="0">
              <a:lnSpc>
                <a:spcPts val="1900"/>
              </a:lnSpc>
              <a:buNone/>
            </a:pPr>
            <a:r>
              <a:rPr lang="en-US" sz="1550" dirty="0">
                <a:solidFill>
                  <a:srgbClr val="C6BFEE"/>
                </a:solidFill>
                <a:latin typeface="Prompt Medium" pitchFamily="34" charset="0"/>
                <a:ea typeface="Prompt Medium" pitchFamily="34" charset="-122"/>
                <a:cs typeface="Prompt Medium" pitchFamily="34" charset="-120"/>
              </a:rPr>
              <a:t>Core Components from Project Structure</a:t>
            </a:r>
            <a:endParaRPr lang="en-US" sz="1550" dirty="0"/>
          </a:p>
        </p:txBody>
      </p:sp>
      <p:sp>
        <p:nvSpPr>
          <p:cNvPr id="10" name="Shape 7"/>
          <p:cNvSpPr/>
          <p:nvPr/>
        </p:nvSpPr>
        <p:spPr>
          <a:xfrm>
            <a:off x="2779990" y="6040398"/>
            <a:ext cx="2964299" cy="758547"/>
          </a:xfrm>
          <a:prstGeom prst="roundRect">
            <a:avLst>
              <a:gd name="adj" fmla="val 8188"/>
            </a:avLst>
          </a:prstGeom>
          <a:solidFill>
            <a:srgbClr val="542C49"/>
          </a:solidFill>
          <a:ln w="7620">
            <a:solidFill>
              <a:srgbClr val="6D4562"/>
            </a:solidFill>
            <a:prstDash val="solid"/>
          </a:ln>
        </p:spPr>
      </p:sp>
      <p:sp>
        <p:nvSpPr>
          <p:cNvPr id="11" name="Text 8"/>
          <p:cNvSpPr/>
          <p:nvPr/>
        </p:nvSpPr>
        <p:spPr>
          <a:xfrm>
            <a:off x="2935486" y="6195893"/>
            <a:ext cx="1643063" cy="205383"/>
          </a:xfrm>
          <a:prstGeom prst="rect">
            <a:avLst/>
          </a:prstGeom>
          <a:noFill/>
          <a:ln/>
        </p:spPr>
        <p:txBody>
          <a:bodyPr wrap="none" lIns="0" tIns="0" rIns="0" bIns="0" rtlCol="0" anchor="t"/>
          <a:lstStyle/>
          <a:p>
            <a:pPr algn="l" indent="0" marL="0">
              <a:lnSpc>
                <a:spcPts val="1600"/>
              </a:lnSpc>
              <a:buNone/>
            </a:pPr>
            <a:r>
              <a:rPr lang="en-US" sz="1250" dirty="0">
                <a:solidFill>
                  <a:srgbClr val="DAD8E9"/>
                </a:solidFill>
                <a:latin typeface="Prompt Medium" pitchFamily="34" charset="0"/>
                <a:ea typeface="Prompt Medium" pitchFamily="34" charset="-122"/>
                <a:cs typeface="Prompt Medium" pitchFamily="34" charset="-120"/>
              </a:rPr>
              <a:t>etl/</a:t>
            </a:r>
            <a:endParaRPr lang="en-US" sz="1250" dirty="0"/>
          </a:p>
        </p:txBody>
      </p:sp>
      <p:sp>
        <p:nvSpPr>
          <p:cNvPr id="12" name="Text 9"/>
          <p:cNvSpPr/>
          <p:nvPr/>
        </p:nvSpPr>
        <p:spPr>
          <a:xfrm>
            <a:off x="2935486" y="6454378"/>
            <a:ext cx="2653308" cy="189071"/>
          </a:xfrm>
          <a:prstGeom prst="rect">
            <a:avLst/>
          </a:prstGeom>
          <a:noFill/>
          <a:ln/>
        </p:spPr>
        <p:txBody>
          <a:bodyPr wrap="none" lIns="0" tIns="0" rIns="0" bIns="0" rtlCol="0" anchor="t"/>
          <a:lstStyle/>
          <a:p>
            <a:pPr algn="l" indent="0" marL="0">
              <a:lnSpc>
                <a:spcPts val="1450"/>
              </a:lnSpc>
              <a:buNone/>
            </a:pPr>
            <a:r>
              <a:rPr lang="en-US" sz="1150" dirty="0">
                <a:solidFill>
                  <a:srgbClr val="DAD8E9"/>
                </a:solidFill>
                <a:latin typeface="Mukta Light" pitchFamily="34" charset="0"/>
                <a:ea typeface="Mukta Light" pitchFamily="34" charset="-122"/>
                <a:cs typeface="Mukta Light" pitchFamily="34" charset="-120"/>
              </a:rPr>
              <a:t>Extract, Transform, Load scripts</a:t>
            </a:r>
            <a:endParaRPr lang="en-US" sz="1150" dirty="0"/>
          </a:p>
        </p:txBody>
      </p:sp>
      <p:sp>
        <p:nvSpPr>
          <p:cNvPr id="13" name="Shape 10"/>
          <p:cNvSpPr/>
          <p:nvPr/>
        </p:nvSpPr>
        <p:spPr>
          <a:xfrm>
            <a:off x="5832872" y="6040398"/>
            <a:ext cx="2964418" cy="758547"/>
          </a:xfrm>
          <a:prstGeom prst="roundRect">
            <a:avLst>
              <a:gd name="adj" fmla="val 8188"/>
            </a:avLst>
          </a:prstGeom>
          <a:solidFill>
            <a:srgbClr val="542C49"/>
          </a:solidFill>
          <a:ln w="7620">
            <a:solidFill>
              <a:srgbClr val="6D4562"/>
            </a:solidFill>
            <a:prstDash val="solid"/>
          </a:ln>
        </p:spPr>
      </p:sp>
      <p:sp>
        <p:nvSpPr>
          <p:cNvPr id="14" name="Text 11"/>
          <p:cNvSpPr/>
          <p:nvPr/>
        </p:nvSpPr>
        <p:spPr>
          <a:xfrm>
            <a:off x="5988368" y="6195893"/>
            <a:ext cx="1643063" cy="205383"/>
          </a:xfrm>
          <a:prstGeom prst="rect">
            <a:avLst/>
          </a:prstGeom>
          <a:noFill/>
          <a:ln/>
        </p:spPr>
        <p:txBody>
          <a:bodyPr wrap="none" lIns="0" tIns="0" rIns="0" bIns="0" rtlCol="0" anchor="t"/>
          <a:lstStyle/>
          <a:p>
            <a:pPr algn="l" indent="0" marL="0">
              <a:lnSpc>
                <a:spcPts val="1600"/>
              </a:lnSpc>
              <a:buNone/>
            </a:pPr>
            <a:r>
              <a:rPr lang="en-US" sz="1250" dirty="0">
                <a:solidFill>
                  <a:srgbClr val="DAD8E9"/>
                </a:solidFill>
                <a:latin typeface="Prompt Medium" pitchFamily="34" charset="0"/>
                <a:ea typeface="Prompt Medium" pitchFamily="34" charset="-122"/>
                <a:cs typeface="Prompt Medium" pitchFamily="34" charset="-120"/>
              </a:rPr>
              <a:t>spark/</a:t>
            </a:r>
            <a:endParaRPr lang="en-US" sz="1250" dirty="0"/>
          </a:p>
        </p:txBody>
      </p:sp>
      <p:sp>
        <p:nvSpPr>
          <p:cNvPr id="15" name="Text 12"/>
          <p:cNvSpPr/>
          <p:nvPr/>
        </p:nvSpPr>
        <p:spPr>
          <a:xfrm>
            <a:off x="5988368" y="6454378"/>
            <a:ext cx="2653427" cy="189071"/>
          </a:xfrm>
          <a:prstGeom prst="rect">
            <a:avLst/>
          </a:prstGeom>
          <a:noFill/>
          <a:ln/>
        </p:spPr>
        <p:txBody>
          <a:bodyPr wrap="none" lIns="0" tIns="0" rIns="0" bIns="0" rtlCol="0" anchor="t"/>
          <a:lstStyle/>
          <a:p>
            <a:pPr algn="l" indent="0" marL="0">
              <a:lnSpc>
                <a:spcPts val="1450"/>
              </a:lnSpc>
              <a:buNone/>
            </a:pPr>
            <a:r>
              <a:rPr lang="en-US" sz="1150" dirty="0">
                <a:solidFill>
                  <a:srgbClr val="DAD8E9"/>
                </a:solidFill>
                <a:latin typeface="Mukta Light" pitchFamily="34" charset="0"/>
                <a:ea typeface="Mukta Light" pitchFamily="34" charset="-122"/>
                <a:cs typeface="Mukta Light" pitchFamily="34" charset="-120"/>
              </a:rPr>
              <a:t>Batch &amp; Streaming processing</a:t>
            </a:r>
            <a:endParaRPr lang="en-US" sz="1150" dirty="0"/>
          </a:p>
        </p:txBody>
      </p:sp>
      <p:sp>
        <p:nvSpPr>
          <p:cNvPr id="16" name="Shape 13"/>
          <p:cNvSpPr/>
          <p:nvPr/>
        </p:nvSpPr>
        <p:spPr>
          <a:xfrm>
            <a:off x="8885873" y="6040398"/>
            <a:ext cx="2964299" cy="758547"/>
          </a:xfrm>
          <a:prstGeom prst="roundRect">
            <a:avLst>
              <a:gd name="adj" fmla="val 8188"/>
            </a:avLst>
          </a:prstGeom>
          <a:solidFill>
            <a:srgbClr val="542C49"/>
          </a:solidFill>
          <a:ln w="7620">
            <a:solidFill>
              <a:srgbClr val="6D4562"/>
            </a:solidFill>
            <a:prstDash val="solid"/>
          </a:ln>
        </p:spPr>
      </p:sp>
      <p:sp>
        <p:nvSpPr>
          <p:cNvPr id="17" name="Text 14"/>
          <p:cNvSpPr/>
          <p:nvPr/>
        </p:nvSpPr>
        <p:spPr>
          <a:xfrm>
            <a:off x="9041368" y="6195893"/>
            <a:ext cx="1643063" cy="205383"/>
          </a:xfrm>
          <a:prstGeom prst="rect">
            <a:avLst/>
          </a:prstGeom>
          <a:noFill/>
          <a:ln/>
        </p:spPr>
        <p:txBody>
          <a:bodyPr wrap="none" lIns="0" tIns="0" rIns="0" bIns="0" rtlCol="0" anchor="t"/>
          <a:lstStyle/>
          <a:p>
            <a:pPr algn="l" indent="0" marL="0">
              <a:lnSpc>
                <a:spcPts val="1600"/>
              </a:lnSpc>
              <a:buNone/>
            </a:pPr>
            <a:r>
              <a:rPr lang="en-US" sz="1250" dirty="0">
                <a:solidFill>
                  <a:srgbClr val="DAD8E9"/>
                </a:solidFill>
                <a:latin typeface="Prompt Medium" pitchFamily="34" charset="0"/>
                <a:ea typeface="Prompt Medium" pitchFamily="34" charset="-122"/>
                <a:cs typeface="Prompt Medium" pitchFamily="34" charset="-120"/>
              </a:rPr>
              <a:t>sql/</a:t>
            </a:r>
            <a:endParaRPr lang="en-US" sz="1250" dirty="0"/>
          </a:p>
        </p:txBody>
      </p:sp>
      <p:sp>
        <p:nvSpPr>
          <p:cNvPr id="18" name="Text 15"/>
          <p:cNvSpPr/>
          <p:nvPr/>
        </p:nvSpPr>
        <p:spPr>
          <a:xfrm>
            <a:off x="9041368" y="6454378"/>
            <a:ext cx="2653308" cy="189071"/>
          </a:xfrm>
          <a:prstGeom prst="rect">
            <a:avLst/>
          </a:prstGeom>
          <a:noFill/>
          <a:ln/>
        </p:spPr>
        <p:txBody>
          <a:bodyPr wrap="none" lIns="0" tIns="0" rIns="0" bIns="0" rtlCol="0" anchor="t"/>
          <a:lstStyle/>
          <a:p>
            <a:pPr algn="l" indent="0" marL="0">
              <a:lnSpc>
                <a:spcPts val="1450"/>
              </a:lnSpc>
              <a:buNone/>
            </a:pPr>
            <a:r>
              <a:rPr lang="en-US" sz="1150" dirty="0">
                <a:solidFill>
                  <a:srgbClr val="DAD8E9"/>
                </a:solidFill>
                <a:latin typeface="Mukta Light" pitchFamily="34" charset="0"/>
                <a:ea typeface="Mukta Light" pitchFamily="34" charset="-122"/>
                <a:cs typeface="Mukta Light" pitchFamily="34" charset="-120"/>
              </a:rPr>
              <a:t>Schema definitions &amp; advanced queries</a:t>
            </a:r>
            <a:endParaRPr lang="en-US" sz="1150" dirty="0"/>
          </a:p>
        </p:txBody>
      </p:sp>
      <p:sp>
        <p:nvSpPr>
          <p:cNvPr id="19" name="Shape 16"/>
          <p:cNvSpPr/>
          <p:nvPr/>
        </p:nvSpPr>
        <p:spPr>
          <a:xfrm>
            <a:off x="2779990" y="6887528"/>
            <a:ext cx="4490799" cy="758547"/>
          </a:xfrm>
          <a:prstGeom prst="roundRect">
            <a:avLst>
              <a:gd name="adj" fmla="val 8188"/>
            </a:avLst>
          </a:prstGeom>
          <a:solidFill>
            <a:srgbClr val="542C49"/>
          </a:solidFill>
          <a:ln w="7620">
            <a:solidFill>
              <a:srgbClr val="6D4562"/>
            </a:solidFill>
            <a:prstDash val="solid"/>
          </a:ln>
        </p:spPr>
      </p:sp>
      <p:sp>
        <p:nvSpPr>
          <p:cNvPr id="20" name="Text 17"/>
          <p:cNvSpPr/>
          <p:nvPr/>
        </p:nvSpPr>
        <p:spPr>
          <a:xfrm>
            <a:off x="2935486" y="7043023"/>
            <a:ext cx="1643063" cy="205383"/>
          </a:xfrm>
          <a:prstGeom prst="rect">
            <a:avLst/>
          </a:prstGeom>
          <a:noFill/>
          <a:ln/>
        </p:spPr>
        <p:txBody>
          <a:bodyPr wrap="none" lIns="0" tIns="0" rIns="0" bIns="0" rtlCol="0" anchor="t"/>
          <a:lstStyle/>
          <a:p>
            <a:pPr algn="l" indent="0" marL="0">
              <a:lnSpc>
                <a:spcPts val="1600"/>
              </a:lnSpc>
              <a:buNone/>
            </a:pPr>
            <a:r>
              <a:rPr lang="en-US" sz="1250" dirty="0">
                <a:solidFill>
                  <a:srgbClr val="DAD8E9"/>
                </a:solidFill>
                <a:latin typeface="Prompt Medium" pitchFamily="34" charset="0"/>
                <a:ea typeface="Prompt Medium" pitchFamily="34" charset="-122"/>
                <a:cs typeface="Prompt Medium" pitchFamily="34" charset="-120"/>
              </a:rPr>
              <a:t>dashboard/</a:t>
            </a:r>
            <a:endParaRPr lang="en-US" sz="1250" dirty="0"/>
          </a:p>
        </p:txBody>
      </p:sp>
      <p:sp>
        <p:nvSpPr>
          <p:cNvPr id="21" name="Text 18"/>
          <p:cNvSpPr/>
          <p:nvPr/>
        </p:nvSpPr>
        <p:spPr>
          <a:xfrm>
            <a:off x="2935486" y="7301508"/>
            <a:ext cx="4179808" cy="189071"/>
          </a:xfrm>
          <a:prstGeom prst="rect">
            <a:avLst/>
          </a:prstGeom>
          <a:noFill/>
          <a:ln/>
        </p:spPr>
        <p:txBody>
          <a:bodyPr wrap="none" lIns="0" tIns="0" rIns="0" bIns="0" rtlCol="0" anchor="t"/>
          <a:lstStyle/>
          <a:p>
            <a:pPr algn="l" indent="0" marL="0">
              <a:lnSpc>
                <a:spcPts val="1450"/>
              </a:lnSpc>
              <a:buNone/>
            </a:pPr>
            <a:r>
              <a:rPr lang="en-US" sz="1150" dirty="0">
                <a:solidFill>
                  <a:srgbClr val="DAD8E9"/>
                </a:solidFill>
                <a:latin typeface="Mukta Light" pitchFamily="34" charset="0"/>
                <a:ea typeface="Mukta Light" pitchFamily="34" charset="-122"/>
                <a:cs typeface="Mukta Light" pitchFamily="34" charset="-120"/>
              </a:rPr>
              <a:t>Interactive visualizations</a:t>
            </a:r>
            <a:endParaRPr lang="en-US" sz="1150" dirty="0"/>
          </a:p>
        </p:txBody>
      </p:sp>
      <p:sp>
        <p:nvSpPr>
          <p:cNvPr id="22" name="Shape 19"/>
          <p:cNvSpPr/>
          <p:nvPr/>
        </p:nvSpPr>
        <p:spPr>
          <a:xfrm>
            <a:off x="7359372" y="6887528"/>
            <a:ext cx="4490799" cy="758547"/>
          </a:xfrm>
          <a:prstGeom prst="roundRect">
            <a:avLst>
              <a:gd name="adj" fmla="val 8188"/>
            </a:avLst>
          </a:prstGeom>
          <a:solidFill>
            <a:srgbClr val="542C49"/>
          </a:solidFill>
          <a:ln w="7620">
            <a:solidFill>
              <a:srgbClr val="6D4562"/>
            </a:solidFill>
            <a:prstDash val="solid"/>
          </a:ln>
        </p:spPr>
      </p:sp>
      <p:sp>
        <p:nvSpPr>
          <p:cNvPr id="23" name="Text 20"/>
          <p:cNvSpPr/>
          <p:nvPr/>
        </p:nvSpPr>
        <p:spPr>
          <a:xfrm>
            <a:off x="7514868" y="7043023"/>
            <a:ext cx="1643063" cy="205383"/>
          </a:xfrm>
          <a:prstGeom prst="rect">
            <a:avLst/>
          </a:prstGeom>
          <a:noFill/>
          <a:ln/>
        </p:spPr>
        <p:txBody>
          <a:bodyPr wrap="none" lIns="0" tIns="0" rIns="0" bIns="0" rtlCol="0" anchor="t"/>
          <a:lstStyle/>
          <a:p>
            <a:pPr algn="l" indent="0" marL="0">
              <a:lnSpc>
                <a:spcPts val="1600"/>
              </a:lnSpc>
              <a:buNone/>
            </a:pPr>
            <a:r>
              <a:rPr lang="en-US" sz="1250" dirty="0">
                <a:solidFill>
                  <a:srgbClr val="DAD8E9"/>
                </a:solidFill>
                <a:latin typeface="Prompt Medium" pitchFamily="34" charset="0"/>
                <a:ea typeface="Prompt Medium" pitchFamily="34" charset="-122"/>
                <a:cs typeface="Prompt Medium" pitchFamily="34" charset="-120"/>
              </a:rPr>
              <a:t>security/</a:t>
            </a:r>
            <a:endParaRPr lang="en-US" sz="1250" dirty="0"/>
          </a:p>
        </p:txBody>
      </p:sp>
      <p:sp>
        <p:nvSpPr>
          <p:cNvPr id="24" name="Text 21"/>
          <p:cNvSpPr/>
          <p:nvPr/>
        </p:nvSpPr>
        <p:spPr>
          <a:xfrm>
            <a:off x="7514868" y="7301508"/>
            <a:ext cx="4179808" cy="189071"/>
          </a:xfrm>
          <a:prstGeom prst="rect">
            <a:avLst/>
          </a:prstGeom>
          <a:noFill/>
          <a:ln/>
        </p:spPr>
        <p:txBody>
          <a:bodyPr wrap="none" lIns="0" tIns="0" rIns="0" bIns="0" rtlCol="0" anchor="t"/>
          <a:lstStyle/>
          <a:p>
            <a:pPr algn="l" indent="0" marL="0">
              <a:lnSpc>
                <a:spcPts val="1450"/>
              </a:lnSpc>
              <a:buNone/>
            </a:pPr>
            <a:r>
              <a:rPr lang="en-US" sz="1150" dirty="0">
                <a:solidFill>
                  <a:srgbClr val="DAD8E9"/>
                </a:solidFill>
                <a:latin typeface="Mukta Light" pitchFamily="34" charset="0"/>
                <a:ea typeface="Mukta Light" pitchFamily="34" charset="-122"/>
                <a:cs typeface="Mukta Light" pitchFamily="34" charset="-120"/>
              </a:rPr>
              <a:t>Access controls &amp; policies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993350" y="975360"/>
            <a:ext cx="3650099" cy="391358"/>
          </a:xfrm>
          <a:prstGeom prst="rect">
            <a:avLst/>
          </a:prstGeom>
          <a:noFill/>
          <a:ln/>
        </p:spPr>
        <p:txBody>
          <a:bodyPr wrap="none" lIns="0" tIns="0" rIns="0" bIns="0" rtlCol="0" anchor="t"/>
          <a:lstStyle/>
          <a:p>
            <a:pPr algn="l" indent="0" marL="0">
              <a:lnSpc>
                <a:spcPts val="3050"/>
              </a:lnSpc>
              <a:buNone/>
            </a:pPr>
            <a:r>
              <a:rPr lang="en-US" sz="2450" dirty="0">
                <a:solidFill>
                  <a:srgbClr val="C6BFEE"/>
                </a:solidFill>
                <a:latin typeface="Prompt Medium" pitchFamily="34" charset="0"/>
                <a:ea typeface="Prompt Medium" pitchFamily="34" charset="-122"/>
                <a:cs typeface="Prompt Medium" pitchFamily="34" charset="-120"/>
              </a:rPr>
              <a:t>Project Folder Structure</a:t>
            </a:r>
            <a:endParaRPr lang="en-US" sz="2450" dirty="0"/>
          </a:p>
        </p:txBody>
      </p:sp>
      <p:sp>
        <p:nvSpPr>
          <p:cNvPr id="3" name="Shape 1"/>
          <p:cNvSpPr/>
          <p:nvPr/>
        </p:nvSpPr>
        <p:spPr>
          <a:xfrm>
            <a:off x="2993350" y="3201948"/>
            <a:ext cx="2801660" cy="1981676"/>
          </a:xfrm>
          <a:prstGeom prst="roundRect">
            <a:avLst>
              <a:gd name="adj" fmla="val 2987"/>
            </a:avLst>
          </a:prstGeom>
          <a:solidFill>
            <a:srgbClr val="181930"/>
          </a:solidFill>
          <a:ln/>
        </p:spPr>
      </p:sp>
      <p:sp>
        <p:nvSpPr>
          <p:cNvPr id="4" name="Shape 2"/>
          <p:cNvSpPr/>
          <p:nvPr/>
        </p:nvSpPr>
        <p:spPr>
          <a:xfrm>
            <a:off x="2986326" y="3201948"/>
            <a:ext cx="2815709" cy="1981676"/>
          </a:xfrm>
          <a:prstGeom prst="roundRect">
            <a:avLst>
              <a:gd name="adj" fmla="val 1067"/>
            </a:avLst>
          </a:prstGeom>
          <a:solidFill>
            <a:srgbClr val="181930"/>
          </a:solidFill>
          <a:ln/>
        </p:spPr>
      </p:sp>
      <p:sp>
        <p:nvSpPr>
          <p:cNvPr id="5" name="Text 3"/>
          <p:cNvSpPr/>
          <p:nvPr/>
        </p:nvSpPr>
        <p:spPr>
          <a:xfrm>
            <a:off x="3127177" y="3307556"/>
            <a:ext cx="2534007" cy="1770459"/>
          </a:xfrm>
          <a:prstGeom prst="rect">
            <a:avLst/>
          </a:prstGeom>
          <a:noFill/>
          <a:ln/>
        </p:spPr>
        <p:txBody>
          <a:bodyPr wrap="square" lIns="0" tIns="0" rIns="0" bIns="0" rtlCol="0" anchor="t"/>
          <a:lstStyle/>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cybersecurity-log-monitoring-system/</a:t>
            </a:r>
            <a:endParaRPr lang="en-US" sz="1100" dirty="0"/>
          </a:p>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a:t>
            </a:r>
            <a:endParaRPr lang="en-US" sz="1100" dirty="0"/>
          </a:p>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docs/</a:t>
            </a:r>
            <a:endParaRPr lang="en-US" sz="1100" dirty="0"/>
          </a:p>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etl/</a:t>
            </a:r>
            <a:endParaRPr lang="en-US" sz="1100" dirty="0"/>
          </a:p>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spark/</a:t>
            </a:r>
            <a:endParaRPr lang="en-US" sz="1100" dirty="0"/>
          </a:p>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sql/</a:t>
            </a:r>
            <a:endParaRPr lang="en-US" sz="1100" dirty="0"/>
          </a:p>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dashboard/</a:t>
            </a:r>
            <a:endParaRPr lang="en-US" sz="1100" dirty="0"/>
          </a:p>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security/</a:t>
            </a:r>
            <a:endParaRPr lang="en-US" sz="1100" dirty="0"/>
          </a:p>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requirements.txt</a:t>
            </a:r>
            <a:endParaRPr lang="en-US" sz="1100" dirty="0"/>
          </a:p>
          <a:p>
            <a:pPr algn="l" indent="0" marL="0">
              <a:lnSpc>
                <a:spcPts val="1350"/>
              </a:lnSpc>
              <a:buNone/>
            </a:pPr>
            <a:r>
              <a:rPr lang="en-US" sz="1100" dirty="0">
                <a:solidFill>
                  <a:srgbClr val="DAD8E9"/>
                </a:solidFill>
                <a:highlight>
                  <a:srgbClr val="181930"/>
                </a:highlight>
                <a:latin typeface="Consolas Light" pitchFamily="34" charset="0"/>
                <a:ea typeface="Consolas Light" pitchFamily="34" charset="-122"/>
                <a:cs typeface="Consolas Light" pitchFamily="34" charset="-120"/>
              </a:rPr>
              <a:t>└── README.md</a:t>
            </a:r>
            <a:endParaRPr lang="en-US" sz="1100" dirty="0"/>
          </a:p>
        </p:txBody>
      </p:sp>
      <p:sp>
        <p:nvSpPr>
          <p:cNvPr id="6" name="Text 4"/>
          <p:cNvSpPr/>
          <p:nvPr/>
        </p:nvSpPr>
        <p:spPr>
          <a:xfrm>
            <a:off x="2993350" y="5274112"/>
            <a:ext cx="2801660" cy="283369"/>
          </a:xfrm>
          <a:prstGeom prst="rect">
            <a:avLst/>
          </a:prstGeom>
          <a:noFill/>
          <a:ln/>
        </p:spPr>
        <p:txBody>
          <a:bodyPr wrap="square" lIns="0" tIns="0" rIns="0" bIns="0" rtlCol="0" anchor="t"/>
          <a:lstStyle/>
          <a:p>
            <a:pPr algn="l" indent="0" marL="0">
              <a:lnSpc>
                <a:spcPts val="1100"/>
              </a:lnSpc>
              <a:buNone/>
            </a:pPr>
            <a:r>
              <a:rPr lang="en-US" sz="850" dirty="0">
                <a:solidFill>
                  <a:srgbClr val="DAD8E9"/>
                </a:solidFill>
                <a:latin typeface="Mukta Light" pitchFamily="34" charset="0"/>
                <a:ea typeface="Mukta Light" pitchFamily="34" charset="-122"/>
                <a:cs typeface="Mukta Light" pitchFamily="34" charset="-120"/>
              </a:rPr>
              <a:t>A production-ready repository structure designed for clarity and scalability.</a:t>
            </a:r>
            <a:endParaRPr lang="en-US" sz="850" dirty="0"/>
          </a:p>
        </p:txBody>
      </p:sp>
      <p:pic>
        <p:nvPicPr>
          <p:cNvPr id="7" name="Image 0" descr="preencoded.png">    </p:cNvPr>
          <p:cNvPicPr>
            <a:picLocks noChangeAspect="1"/>
          </p:cNvPicPr>
          <p:nvPr/>
        </p:nvPicPr>
        <p:blipFill>
          <a:blip r:embed="rId1"/>
          <a:stretch>
            <a:fillRect/>
          </a:stretch>
        </p:blipFill>
        <p:spPr>
          <a:xfrm>
            <a:off x="6146483" y="1577816"/>
            <a:ext cx="5497949" cy="3068598"/>
          </a:xfrm>
          <a:prstGeom prst="rect">
            <a:avLst/>
          </a:prstGeom>
        </p:spPr>
      </p:pic>
      <p:sp>
        <p:nvSpPr>
          <p:cNvPr id="8" name="Text 5"/>
          <p:cNvSpPr/>
          <p:nvPr/>
        </p:nvSpPr>
        <p:spPr>
          <a:xfrm>
            <a:off x="6146483" y="4736902"/>
            <a:ext cx="2505313" cy="313134"/>
          </a:xfrm>
          <a:prstGeom prst="rect">
            <a:avLst/>
          </a:prstGeom>
          <a:noFill/>
          <a:ln/>
        </p:spPr>
        <p:txBody>
          <a:bodyPr wrap="none" lIns="0" tIns="0" rIns="0" bIns="0" rtlCol="0" anchor="t"/>
          <a:lstStyle/>
          <a:p>
            <a:pPr algn="l" indent="0" marL="0">
              <a:lnSpc>
                <a:spcPts val="2450"/>
              </a:lnSpc>
              <a:buNone/>
            </a:pPr>
            <a:r>
              <a:rPr lang="en-US" sz="1950" dirty="0">
                <a:solidFill>
                  <a:srgbClr val="C6BFEE"/>
                </a:solidFill>
                <a:latin typeface="Prompt Medium" pitchFamily="34" charset="0"/>
                <a:ea typeface="Prompt Medium" pitchFamily="34" charset="-122"/>
                <a:cs typeface="Prompt Medium" pitchFamily="34" charset="-120"/>
              </a:rPr>
              <a:t>Design Philosophy</a:t>
            </a:r>
            <a:endParaRPr lang="en-US" sz="1950" dirty="0"/>
          </a:p>
        </p:txBody>
      </p:sp>
      <p:sp>
        <p:nvSpPr>
          <p:cNvPr id="9" name="Shape 6"/>
          <p:cNvSpPr/>
          <p:nvPr/>
        </p:nvSpPr>
        <p:spPr>
          <a:xfrm>
            <a:off x="6146483" y="5140523"/>
            <a:ext cx="1779032" cy="2023110"/>
          </a:xfrm>
          <a:prstGeom prst="roundRect">
            <a:avLst>
              <a:gd name="adj" fmla="val 4112"/>
            </a:avLst>
          </a:prstGeom>
          <a:solidFill>
            <a:srgbClr val="0B0C23">
              <a:alpha val="95000"/>
            </a:srgbClr>
          </a:solidFill>
          <a:ln w="15240">
            <a:solidFill>
              <a:srgbClr val="6D4562"/>
            </a:solidFill>
            <a:prstDash val="solid"/>
          </a:ln>
        </p:spPr>
      </p:sp>
      <p:sp>
        <p:nvSpPr>
          <p:cNvPr id="10" name="Shape 7"/>
          <p:cNvSpPr/>
          <p:nvPr/>
        </p:nvSpPr>
        <p:spPr>
          <a:xfrm>
            <a:off x="6131243" y="5140523"/>
            <a:ext cx="60960" cy="2023110"/>
          </a:xfrm>
          <a:prstGeom prst="roundRect">
            <a:avLst>
              <a:gd name="adj" fmla="val 97097"/>
            </a:avLst>
          </a:prstGeom>
          <a:solidFill>
            <a:srgbClr val="A95B95"/>
          </a:solidFill>
          <a:ln/>
        </p:spPr>
      </p:sp>
      <p:sp>
        <p:nvSpPr>
          <p:cNvPr id="11" name="Text 8"/>
          <p:cNvSpPr/>
          <p:nvPr/>
        </p:nvSpPr>
        <p:spPr>
          <a:xfrm>
            <a:off x="6348293" y="5296614"/>
            <a:ext cx="1421130" cy="391239"/>
          </a:xfrm>
          <a:prstGeom prst="rect">
            <a:avLst/>
          </a:prstGeom>
          <a:noFill/>
          <a:ln/>
        </p:spPr>
        <p:txBody>
          <a:bodyPr wrap="square" lIns="0" tIns="0" rIns="0" bIns="0" rtlCol="0" anchor="t"/>
          <a:lstStyle/>
          <a:p>
            <a:pPr algn="l" indent="0" marL="0">
              <a:lnSpc>
                <a:spcPts val="1500"/>
              </a:lnSpc>
              <a:buNone/>
            </a:pPr>
            <a:r>
              <a:rPr lang="en-US" sz="1200" dirty="0">
                <a:solidFill>
                  <a:srgbClr val="DAD8E9"/>
                </a:solidFill>
                <a:latin typeface="Prompt Medium" pitchFamily="34" charset="0"/>
                <a:ea typeface="Prompt Medium" pitchFamily="34" charset="-122"/>
                <a:cs typeface="Prompt Medium" pitchFamily="34" charset="-120"/>
              </a:rPr>
              <a:t>Modular Architecture</a:t>
            </a:r>
            <a:endParaRPr lang="en-US" sz="1200" dirty="0"/>
          </a:p>
        </p:txBody>
      </p:sp>
      <p:sp>
        <p:nvSpPr>
          <p:cNvPr id="12" name="Text 9"/>
          <p:cNvSpPr/>
          <p:nvPr/>
        </p:nvSpPr>
        <p:spPr>
          <a:xfrm>
            <a:off x="6348293" y="5768221"/>
            <a:ext cx="1421130" cy="1239322"/>
          </a:xfrm>
          <a:prstGeom prst="rect">
            <a:avLst/>
          </a:prstGeom>
          <a:noFill/>
          <a:ln/>
        </p:spPr>
        <p:txBody>
          <a:bodyPr wrap="square" lIns="0" tIns="0" rIns="0" bIns="0" rtlCol="0" anchor="t"/>
          <a:lstStyle/>
          <a:p>
            <a:pPr algn="l" indent="0" marL="0">
              <a:lnSpc>
                <a:spcPts val="1350"/>
              </a:lnSpc>
              <a:buNone/>
            </a:pPr>
            <a:r>
              <a:rPr lang="en-US" sz="1100" dirty="0">
                <a:solidFill>
                  <a:srgbClr val="DAD8E9"/>
                </a:solidFill>
                <a:latin typeface="Mukta Light" pitchFamily="34" charset="0"/>
                <a:ea typeface="Mukta Light" pitchFamily="34" charset="-122"/>
                <a:cs typeface="Mukta Light" pitchFamily="34" charset="-120"/>
              </a:rPr>
              <a:t>Each component is designed independently, allowing for easier updates and maintenance without affecting the entire system.</a:t>
            </a:r>
            <a:endParaRPr lang="en-US" sz="1100" dirty="0"/>
          </a:p>
        </p:txBody>
      </p:sp>
      <p:sp>
        <p:nvSpPr>
          <p:cNvPr id="13" name="Shape 10"/>
          <p:cNvSpPr/>
          <p:nvPr/>
        </p:nvSpPr>
        <p:spPr>
          <a:xfrm>
            <a:off x="8005882" y="5140523"/>
            <a:ext cx="1779032" cy="2023110"/>
          </a:xfrm>
          <a:prstGeom prst="roundRect">
            <a:avLst>
              <a:gd name="adj" fmla="val 4112"/>
            </a:avLst>
          </a:prstGeom>
          <a:solidFill>
            <a:srgbClr val="0B0C23">
              <a:alpha val="95000"/>
            </a:srgbClr>
          </a:solidFill>
          <a:ln w="15240">
            <a:solidFill>
              <a:srgbClr val="6D4562"/>
            </a:solidFill>
            <a:prstDash val="solid"/>
          </a:ln>
        </p:spPr>
      </p:sp>
      <p:sp>
        <p:nvSpPr>
          <p:cNvPr id="14" name="Shape 11"/>
          <p:cNvSpPr/>
          <p:nvPr/>
        </p:nvSpPr>
        <p:spPr>
          <a:xfrm>
            <a:off x="7990642" y="5140523"/>
            <a:ext cx="60960" cy="2023110"/>
          </a:xfrm>
          <a:prstGeom prst="roundRect">
            <a:avLst>
              <a:gd name="adj" fmla="val 97097"/>
            </a:avLst>
          </a:prstGeom>
          <a:solidFill>
            <a:srgbClr val="A95B95"/>
          </a:solidFill>
          <a:ln/>
        </p:spPr>
      </p:sp>
      <p:sp>
        <p:nvSpPr>
          <p:cNvPr id="15" name="Text 12"/>
          <p:cNvSpPr/>
          <p:nvPr/>
        </p:nvSpPr>
        <p:spPr>
          <a:xfrm>
            <a:off x="8207693" y="5296614"/>
            <a:ext cx="1421130" cy="391239"/>
          </a:xfrm>
          <a:prstGeom prst="rect">
            <a:avLst/>
          </a:prstGeom>
          <a:noFill/>
          <a:ln/>
        </p:spPr>
        <p:txBody>
          <a:bodyPr wrap="square" lIns="0" tIns="0" rIns="0" bIns="0" rtlCol="0" anchor="t"/>
          <a:lstStyle/>
          <a:p>
            <a:pPr algn="l" indent="0" marL="0">
              <a:lnSpc>
                <a:spcPts val="1500"/>
              </a:lnSpc>
              <a:buNone/>
            </a:pPr>
            <a:r>
              <a:rPr lang="en-US" sz="1200" dirty="0">
                <a:solidFill>
                  <a:srgbClr val="DAD8E9"/>
                </a:solidFill>
                <a:latin typeface="Prompt Medium" pitchFamily="34" charset="0"/>
                <a:ea typeface="Prompt Medium" pitchFamily="34" charset="-122"/>
                <a:cs typeface="Prompt Medium" pitchFamily="34" charset="-120"/>
              </a:rPr>
              <a:t>Clear Separation of Concerns</a:t>
            </a:r>
            <a:endParaRPr lang="en-US" sz="1200" dirty="0"/>
          </a:p>
        </p:txBody>
      </p:sp>
      <p:sp>
        <p:nvSpPr>
          <p:cNvPr id="16" name="Text 13"/>
          <p:cNvSpPr/>
          <p:nvPr/>
        </p:nvSpPr>
        <p:spPr>
          <a:xfrm>
            <a:off x="8207693" y="5768221"/>
            <a:ext cx="1421130" cy="1062276"/>
          </a:xfrm>
          <a:prstGeom prst="rect">
            <a:avLst/>
          </a:prstGeom>
          <a:noFill/>
          <a:ln/>
        </p:spPr>
        <p:txBody>
          <a:bodyPr wrap="square" lIns="0" tIns="0" rIns="0" bIns="0" rtlCol="0" anchor="t"/>
          <a:lstStyle/>
          <a:p>
            <a:pPr algn="l" indent="0" marL="0">
              <a:lnSpc>
                <a:spcPts val="1350"/>
              </a:lnSpc>
              <a:buNone/>
            </a:pPr>
            <a:r>
              <a:rPr lang="en-US" sz="1100" dirty="0">
                <a:solidFill>
                  <a:srgbClr val="DAD8E9"/>
                </a:solidFill>
                <a:latin typeface="Mukta Light" pitchFamily="34" charset="0"/>
                <a:ea typeface="Mukta Light" pitchFamily="34" charset="-122"/>
                <a:cs typeface="Mukta Light" pitchFamily="34" charset="-120"/>
              </a:rPr>
              <a:t>Different functionalities (ETL, Spark processing, SQL, etc.) are isolated into distinct modules, improving readability and collaboration.</a:t>
            </a:r>
            <a:endParaRPr lang="en-US" sz="1100" dirty="0"/>
          </a:p>
        </p:txBody>
      </p:sp>
      <p:sp>
        <p:nvSpPr>
          <p:cNvPr id="17" name="Shape 14"/>
          <p:cNvSpPr/>
          <p:nvPr/>
        </p:nvSpPr>
        <p:spPr>
          <a:xfrm>
            <a:off x="9865281" y="5140523"/>
            <a:ext cx="1779151" cy="2023110"/>
          </a:xfrm>
          <a:prstGeom prst="roundRect">
            <a:avLst>
              <a:gd name="adj" fmla="val 4112"/>
            </a:avLst>
          </a:prstGeom>
          <a:solidFill>
            <a:srgbClr val="0B0C23">
              <a:alpha val="95000"/>
            </a:srgbClr>
          </a:solidFill>
          <a:ln w="15240">
            <a:solidFill>
              <a:srgbClr val="6D4562"/>
            </a:solidFill>
            <a:prstDash val="solid"/>
          </a:ln>
        </p:spPr>
      </p:sp>
      <p:sp>
        <p:nvSpPr>
          <p:cNvPr id="18" name="Shape 15"/>
          <p:cNvSpPr/>
          <p:nvPr/>
        </p:nvSpPr>
        <p:spPr>
          <a:xfrm>
            <a:off x="9850041" y="5140523"/>
            <a:ext cx="60960" cy="2023110"/>
          </a:xfrm>
          <a:prstGeom prst="roundRect">
            <a:avLst>
              <a:gd name="adj" fmla="val 97097"/>
            </a:avLst>
          </a:prstGeom>
          <a:solidFill>
            <a:srgbClr val="A95B95"/>
          </a:solidFill>
          <a:ln/>
        </p:spPr>
      </p:sp>
      <p:sp>
        <p:nvSpPr>
          <p:cNvPr id="19" name="Text 16"/>
          <p:cNvSpPr/>
          <p:nvPr/>
        </p:nvSpPr>
        <p:spPr>
          <a:xfrm>
            <a:off x="10067092" y="5296614"/>
            <a:ext cx="1421249" cy="391239"/>
          </a:xfrm>
          <a:prstGeom prst="rect">
            <a:avLst/>
          </a:prstGeom>
          <a:noFill/>
          <a:ln/>
        </p:spPr>
        <p:txBody>
          <a:bodyPr wrap="square" lIns="0" tIns="0" rIns="0" bIns="0" rtlCol="0" anchor="t"/>
          <a:lstStyle/>
          <a:p>
            <a:pPr algn="l" indent="0" marL="0">
              <a:lnSpc>
                <a:spcPts val="1500"/>
              </a:lnSpc>
              <a:buNone/>
            </a:pPr>
            <a:r>
              <a:rPr lang="en-US" sz="1200" dirty="0">
                <a:solidFill>
                  <a:srgbClr val="DAD8E9"/>
                </a:solidFill>
                <a:latin typeface="Prompt Medium" pitchFamily="34" charset="0"/>
                <a:ea typeface="Prompt Medium" pitchFamily="34" charset="-122"/>
                <a:cs typeface="Prompt Medium" pitchFamily="34" charset="-120"/>
              </a:rPr>
              <a:t>Scalable &amp; Maintainable</a:t>
            </a:r>
            <a:endParaRPr lang="en-US" sz="1200" dirty="0"/>
          </a:p>
        </p:txBody>
      </p:sp>
      <p:sp>
        <p:nvSpPr>
          <p:cNvPr id="20" name="Text 17"/>
          <p:cNvSpPr/>
          <p:nvPr/>
        </p:nvSpPr>
        <p:spPr>
          <a:xfrm>
            <a:off x="10067092" y="5768221"/>
            <a:ext cx="1421249" cy="1062276"/>
          </a:xfrm>
          <a:prstGeom prst="rect">
            <a:avLst/>
          </a:prstGeom>
          <a:noFill/>
          <a:ln/>
        </p:spPr>
        <p:txBody>
          <a:bodyPr wrap="square" lIns="0" tIns="0" rIns="0" bIns="0" rtlCol="0" anchor="t"/>
          <a:lstStyle/>
          <a:p>
            <a:pPr algn="l" indent="0" marL="0">
              <a:lnSpc>
                <a:spcPts val="1350"/>
              </a:lnSpc>
              <a:buNone/>
            </a:pPr>
            <a:r>
              <a:rPr lang="en-US" sz="1100" dirty="0">
                <a:solidFill>
                  <a:srgbClr val="DAD8E9"/>
                </a:solidFill>
                <a:latin typeface="Mukta Light" pitchFamily="34" charset="0"/>
                <a:ea typeface="Mukta Light" pitchFamily="34" charset="-122"/>
                <a:cs typeface="Mukta Light" pitchFamily="34" charset="-120"/>
              </a:rPr>
              <a:t>The structure supports horizontal scaling and simplifies the process of integrating new features or expanding data sources.</a:t>
            </a:r>
            <a:endParaRPr lang="en-US" sz="1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100268" y="936903"/>
            <a:ext cx="3569256" cy="381714"/>
          </a:xfrm>
          <a:prstGeom prst="rect">
            <a:avLst/>
          </a:prstGeom>
          <a:noFill/>
          <a:ln/>
        </p:spPr>
        <p:txBody>
          <a:bodyPr wrap="none" lIns="0" tIns="0" rIns="0" bIns="0" rtlCol="0" anchor="t"/>
          <a:lstStyle/>
          <a:p>
            <a:pPr algn="l" indent="0" marL="0">
              <a:lnSpc>
                <a:spcPts val="3000"/>
              </a:lnSpc>
              <a:buNone/>
            </a:pPr>
            <a:r>
              <a:rPr lang="en-US" sz="2400" dirty="0">
                <a:solidFill>
                  <a:srgbClr val="C6BFEE"/>
                </a:solidFill>
                <a:latin typeface="Prompt Medium" pitchFamily="34" charset="0"/>
                <a:ea typeface="Prompt Medium" pitchFamily="34" charset="-122"/>
                <a:cs typeface="Prompt Medium" pitchFamily="34" charset="-120"/>
              </a:rPr>
              <a:t>Data Warehouse Design</a:t>
            </a:r>
            <a:endParaRPr lang="en-US" sz="2400" dirty="0"/>
          </a:p>
        </p:txBody>
      </p:sp>
      <p:sp>
        <p:nvSpPr>
          <p:cNvPr id="3" name="Text 1"/>
          <p:cNvSpPr/>
          <p:nvPr/>
        </p:nvSpPr>
        <p:spPr>
          <a:xfrm>
            <a:off x="3100268" y="2146697"/>
            <a:ext cx="2443401" cy="305395"/>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Star Schema</a:t>
            </a:r>
            <a:endParaRPr lang="en-US" sz="1900" dirty="0"/>
          </a:p>
        </p:txBody>
      </p:sp>
      <p:pic>
        <p:nvPicPr>
          <p:cNvPr id="4" name="Image 0" descr="preencoded.png">    </p:cNvPr>
          <p:cNvPicPr>
            <a:picLocks noChangeAspect="1"/>
          </p:cNvPicPr>
          <p:nvPr/>
        </p:nvPicPr>
        <p:blipFill>
          <a:blip r:embed="rId1"/>
          <a:stretch>
            <a:fillRect/>
          </a:stretch>
        </p:blipFill>
        <p:spPr>
          <a:xfrm>
            <a:off x="3100268" y="2538055"/>
            <a:ext cx="5361980" cy="2992636"/>
          </a:xfrm>
          <a:prstGeom prst="rect">
            <a:avLst/>
          </a:prstGeom>
        </p:spPr>
      </p:pic>
      <p:sp>
        <p:nvSpPr>
          <p:cNvPr id="5" name="Text 2"/>
          <p:cNvSpPr/>
          <p:nvPr/>
        </p:nvSpPr>
        <p:spPr>
          <a:xfrm>
            <a:off x="3100268" y="5616654"/>
            <a:ext cx="5361980" cy="764381"/>
          </a:xfrm>
          <a:prstGeom prst="rect">
            <a:avLst/>
          </a:prstGeom>
          <a:noFill/>
          <a:ln/>
        </p:spPr>
        <p:txBody>
          <a:bodyPr wrap="square" lIns="0" tIns="0" rIns="0" bIns="0" rtlCol="0" anchor="t"/>
          <a:lstStyle/>
          <a:p>
            <a:pPr algn="l" marL="342900" indent="-342900">
              <a:lnSpc>
                <a:spcPts val="1300"/>
              </a:lnSpc>
              <a:buSzPct val="100000"/>
              <a:buChar char="•"/>
            </a:pPr>
            <a:r>
              <a:rPr lang="en-US" sz="1050" b="1" dirty="0">
                <a:solidFill>
                  <a:srgbClr val="DAD8E9"/>
                </a:solidFill>
                <a:latin typeface="Mukta Light" pitchFamily="34" charset="0"/>
                <a:ea typeface="Mukta Light" pitchFamily="34" charset="-122"/>
                <a:cs typeface="Mukta Light" pitchFamily="34" charset="-120"/>
              </a:rPr>
              <a:t>fact_logs:</a:t>
            </a:r>
            <a:pPr algn="l" indent="0" marL="0">
              <a:lnSpc>
                <a:spcPts val="1300"/>
              </a:lnSpc>
              <a:buNone/>
            </a:pPr>
            <a:r>
              <a:rPr lang="en-US" sz="1050" dirty="0">
                <a:solidFill>
                  <a:srgbClr val="DAD8E9"/>
                </a:solidFill>
                <a:latin typeface="Mukta Light" pitchFamily="34" charset="0"/>
                <a:ea typeface="Mukta Light" pitchFamily="34" charset="-122"/>
                <a:cs typeface="Mukta Light" pitchFamily="34" charset="-120"/>
              </a:rPr>
              <a:t> Central table storing log event metrics.</a:t>
            </a:r>
            <a:endParaRPr lang="en-US" sz="1050" dirty="0"/>
          </a:p>
          <a:p>
            <a:pPr algn="l" marL="342900" indent="-342900">
              <a:lnSpc>
                <a:spcPts val="1300"/>
              </a:lnSpc>
              <a:buSzPct val="100000"/>
              <a:buChar char="•"/>
            </a:pPr>
            <a:r>
              <a:rPr lang="en-US" sz="1050" b="1" dirty="0">
                <a:solidFill>
                  <a:srgbClr val="DAD8E9"/>
                </a:solidFill>
                <a:latin typeface="Mukta Light" pitchFamily="34" charset="0"/>
                <a:ea typeface="Mukta Light" pitchFamily="34" charset="-122"/>
                <a:cs typeface="Mukta Light" pitchFamily="34" charset="-120"/>
              </a:rPr>
              <a:t>dim_users:</a:t>
            </a:r>
            <a:pPr algn="l" indent="0" marL="0">
              <a:lnSpc>
                <a:spcPts val="1300"/>
              </a:lnSpc>
              <a:buNone/>
            </a:pPr>
            <a:r>
              <a:rPr lang="en-US" sz="1050" dirty="0">
                <a:solidFill>
                  <a:srgbClr val="DAD8E9"/>
                </a:solidFill>
                <a:latin typeface="Mukta Light" pitchFamily="34" charset="0"/>
                <a:ea typeface="Mukta Light" pitchFamily="34" charset="-122"/>
                <a:cs typeface="Mukta Light" pitchFamily="34" charset="-120"/>
              </a:rPr>
              <a:t> Details about users generating logs.</a:t>
            </a:r>
            <a:endParaRPr lang="en-US" sz="1050" dirty="0"/>
          </a:p>
          <a:p>
            <a:pPr algn="l" marL="342900" indent="-342900">
              <a:lnSpc>
                <a:spcPts val="1300"/>
              </a:lnSpc>
              <a:buSzPct val="100000"/>
              <a:buChar char="•"/>
            </a:pPr>
            <a:r>
              <a:rPr lang="en-US" sz="1050" b="1" dirty="0">
                <a:solidFill>
                  <a:srgbClr val="DAD8E9"/>
                </a:solidFill>
                <a:latin typeface="Mukta Light" pitchFamily="34" charset="0"/>
                <a:ea typeface="Mukta Light" pitchFamily="34" charset="-122"/>
                <a:cs typeface="Mukta Light" pitchFamily="34" charset="-120"/>
              </a:rPr>
              <a:t>dim_event_types:</a:t>
            </a:r>
            <a:pPr algn="l" indent="0" marL="0">
              <a:lnSpc>
                <a:spcPts val="1300"/>
              </a:lnSpc>
              <a:buNone/>
            </a:pPr>
            <a:r>
              <a:rPr lang="en-US" sz="1050" dirty="0">
                <a:solidFill>
                  <a:srgbClr val="DAD8E9"/>
                </a:solidFill>
                <a:latin typeface="Mukta Light" pitchFamily="34" charset="0"/>
                <a:ea typeface="Mukta Light" pitchFamily="34" charset="-122"/>
                <a:cs typeface="Mukta Light" pitchFamily="34" charset="-120"/>
              </a:rPr>
              <a:t> Categorization of security events.</a:t>
            </a:r>
            <a:endParaRPr lang="en-US" sz="1050" dirty="0"/>
          </a:p>
          <a:p>
            <a:pPr algn="l" marL="342900" indent="-342900">
              <a:lnSpc>
                <a:spcPts val="1300"/>
              </a:lnSpc>
              <a:buSzPct val="100000"/>
              <a:buChar char="•"/>
            </a:pPr>
            <a:r>
              <a:rPr lang="en-US" sz="1050" b="1" dirty="0">
                <a:solidFill>
                  <a:srgbClr val="DAD8E9"/>
                </a:solidFill>
                <a:latin typeface="Mukta Light" pitchFamily="34" charset="0"/>
                <a:ea typeface="Mukta Light" pitchFamily="34" charset="-122"/>
                <a:cs typeface="Mukta Light" pitchFamily="34" charset="-120"/>
              </a:rPr>
              <a:t>dim_time:</a:t>
            </a:r>
            <a:pPr algn="l" indent="0" marL="0">
              <a:lnSpc>
                <a:spcPts val="1300"/>
              </a:lnSpc>
              <a:buNone/>
            </a:pPr>
            <a:r>
              <a:rPr lang="en-US" sz="1050" dirty="0">
                <a:solidFill>
                  <a:srgbClr val="DAD8E9"/>
                </a:solidFill>
                <a:latin typeface="Mukta Light" pitchFamily="34" charset="0"/>
                <a:ea typeface="Mukta Light" pitchFamily="34" charset="-122"/>
                <a:cs typeface="Mukta Light" pitchFamily="34" charset="-120"/>
              </a:rPr>
              <a:t> Granular time-based dimensions.</a:t>
            </a:r>
            <a:endParaRPr lang="en-US" sz="1050" dirty="0"/>
          </a:p>
        </p:txBody>
      </p:sp>
      <p:sp>
        <p:nvSpPr>
          <p:cNvPr id="6" name="Text 3"/>
          <p:cNvSpPr/>
          <p:nvPr/>
        </p:nvSpPr>
        <p:spPr>
          <a:xfrm>
            <a:off x="3100268" y="6449854"/>
            <a:ext cx="5361980" cy="136922"/>
          </a:xfrm>
          <a:prstGeom prst="rect">
            <a:avLst/>
          </a:prstGeom>
          <a:noFill/>
          <a:ln/>
        </p:spPr>
        <p:txBody>
          <a:bodyPr wrap="none" lIns="0" tIns="0" rIns="0" bIns="0" rtlCol="0" anchor="t"/>
          <a:lstStyle/>
          <a:p>
            <a:pPr algn="l" indent="0" marL="0">
              <a:lnSpc>
                <a:spcPts val="1050"/>
              </a:lnSpc>
              <a:buNone/>
            </a:pPr>
            <a:r>
              <a:rPr lang="en-US" sz="850" b="1" dirty="0">
                <a:solidFill>
                  <a:srgbClr val="DAD8E9"/>
                </a:solidFill>
                <a:latin typeface="Mukta Light" pitchFamily="34" charset="0"/>
                <a:ea typeface="Mukta Light" pitchFamily="34" charset="-122"/>
                <a:cs typeface="Mukta Light" pitchFamily="34" charset="-120"/>
              </a:rPr>
              <a:t>Benefit:</a:t>
            </a:r>
            <a:pPr algn="l" indent="0" marL="0">
              <a:lnSpc>
                <a:spcPts val="1050"/>
              </a:lnSpc>
              <a:buNone/>
            </a:pPr>
            <a:r>
              <a:rPr lang="en-US" sz="850" dirty="0">
                <a:solidFill>
                  <a:srgbClr val="DAD8E9"/>
                </a:solidFill>
                <a:latin typeface="Mukta Light" pitchFamily="34" charset="0"/>
                <a:ea typeface="Mukta Light" pitchFamily="34" charset="-122"/>
                <a:cs typeface="Mukta Light" pitchFamily="34" charset="-120"/>
              </a:rPr>
              <a:t> Optimizes for faster analytical queries and simplified reporting due to fewer joins.</a:t>
            </a:r>
            <a:endParaRPr lang="en-US" sz="850" dirty="0"/>
          </a:p>
        </p:txBody>
      </p:sp>
      <p:sp>
        <p:nvSpPr>
          <p:cNvPr id="7" name="Text 4"/>
          <p:cNvSpPr/>
          <p:nvPr/>
        </p:nvSpPr>
        <p:spPr>
          <a:xfrm>
            <a:off x="8805148" y="1509713"/>
            <a:ext cx="2443401" cy="305395"/>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Snowflake Schema</a:t>
            </a:r>
            <a:endParaRPr lang="en-US" sz="1900" dirty="0"/>
          </a:p>
        </p:txBody>
      </p:sp>
      <p:pic>
        <p:nvPicPr>
          <p:cNvPr id="8" name="Image 1" descr="preencoded.png">    </p:cNvPr>
          <p:cNvPicPr>
            <a:picLocks noChangeAspect="1"/>
          </p:cNvPicPr>
          <p:nvPr/>
        </p:nvPicPr>
        <p:blipFill>
          <a:blip r:embed="rId2"/>
          <a:stretch>
            <a:fillRect/>
          </a:stretch>
        </p:blipFill>
        <p:spPr>
          <a:xfrm>
            <a:off x="8805148" y="1901071"/>
            <a:ext cx="2732365" cy="3643074"/>
          </a:xfrm>
          <a:prstGeom prst="rect">
            <a:avLst/>
          </a:prstGeom>
        </p:spPr>
      </p:pic>
      <p:sp>
        <p:nvSpPr>
          <p:cNvPr id="9" name="Text 5"/>
          <p:cNvSpPr/>
          <p:nvPr/>
        </p:nvSpPr>
        <p:spPr>
          <a:xfrm>
            <a:off x="8805148" y="5630108"/>
            <a:ext cx="2732365" cy="1250990"/>
          </a:xfrm>
          <a:prstGeom prst="rect">
            <a:avLst/>
          </a:prstGeom>
          <a:noFill/>
          <a:ln/>
        </p:spPr>
        <p:txBody>
          <a:bodyPr wrap="square" lIns="0" tIns="0" rIns="0" bIns="0" rtlCol="0" anchor="t"/>
          <a:lstStyle/>
          <a:p>
            <a:pPr algn="l" marL="342900" indent="-342900">
              <a:lnSpc>
                <a:spcPts val="1300"/>
              </a:lnSpc>
              <a:buSzPct val="100000"/>
              <a:buChar char="•"/>
            </a:pPr>
            <a:r>
              <a:rPr lang="en-US" sz="1050" b="1" dirty="0">
                <a:solidFill>
                  <a:srgbClr val="DAD8E9"/>
                </a:solidFill>
                <a:latin typeface="Mukta Light" pitchFamily="34" charset="0"/>
                <a:ea typeface="Mukta Light" pitchFamily="34" charset="-122"/>
                <a:cs typeface="Mukta Light" pitchFamily="34" charset="-120"/>
              </a:rPr>
              <a:t>Normalized Dimensions:</a:t>
            </a:r>
            <a:pPr algn="l" indent="0" marL="0">
              <a:lnSpc>
                <a:spcPts val="1300"/>
              </a:lnSpc>
              <a:buNone/>
            </a:pPr>
            <a:r>
              <a:rPr lang="en-US" sz="1050" dirty="0">
                <a:solidFill>
                  <a:srgbClr val="DAD8E9"/>
                </a:solidFill>
                <a:latin typeface="Mukta Light" pitchFamily="34" charset="0"/>
                <a:ea typeface="Mukta Light" pitchFamily="34" charset="-122"/>
                <a:cs typeface="Mukta Light" pitchFamily="34" charset="-120"/>
              </a:rPr>
              <a:t> Dimension tables are further normalized into sub-dimensions (e.g., dim_users linked to dim_user_roles).</a:t>
            </a:r>
            <a:endParaRPr lang="en-US" sz="1050" dirty="0"/>
          </a:p>
          <a:p>
            <a:pPr algn="l" marL="342900" indent="-342900">
              <a:lnSpc>
                <a:spcPts val="1300"/>
              </a:lnSpc>
              <a:buSzPct val="100000"/>
              <a:buChar char="•"/>
            </a:pPr>
            <a:r>
              <a:rPr lang="en-US" sz="1050" b="1" dirty="0">
                <a:solidFill>
                  <a:srgbClr val="DAD8E9"/>
                </a:solidFill>
                <a:latin typeface="Mukta Light" pitchFamily="34" charset="0"/>
                <a:ea typeface="Mukta Light" pitchFamily="34" charset="-122"/>
                <a:cs typeface="Mukta Light" pitchFamily="34" charset="-120"/>
              </a:rPr>
              <a:t>Reduced Redundancy:</a:t>
            </a:r>
            <a:pPr algn="l" indent="0" marL="0">
              <a:lnSpc>
                <a:spcPts val="1300"/>
              </a:lnSpc>
              <a:buNone/>
            </a:pPr>
            <a:r>
              <a:rPr lang="en-US" sz="1050" dirty="0">
                <a:solidFill>
                  <a:srgbClr val="DAD8E9"/>
                </a:solidFill>
                <a:latin typeface="Mukta Light" pitchFamily="34" charset="0"/>
                <a:ea typeface="Mukta Light" pitchFamily="34" charset="-122"/>
                <a:cs typeface="Mukta Light" pitchFamily="34" charset="-120"/>
              </a:rPr>
              <a:t> Eliminates data duplication, enhancing data integrity.</a:t>
            </a:r>
            <a:endParaRPr lang="en-US" sz="1050" dirty="0"/>
          </a:p>
          <a:p>
            <a:pPr algn="l" marL="342900" indent="-342900">
              <a:lnSpc>
                <a:spcPts val="1300"/>
              </a:lnSpc>
              <a:buSzPct val="100000"/>
              <a:buChar char="•"/>
            </a:pPr>
            <a:r>
              <a:rPr lang="en-US" sz="1050" b="1" dirty="0">
                <a:solidFill>
                  <a:srgbClr val="DAD8E9"/>
                </a:solidFill>
                <a:latin typeface="Mukta Light" pitchFamily="34" charset="0"/>
                <a:ea typeface="Mukta Light" pitchFamily="34" charset="-122"/>
                <a:cs typeface="Mukta Light" pitchFamily="34" charset="-120"/>
              </a:rPr>
              <a:t>Storage Optimization:</a:t>
            </a:r>
            <a:pPr algn="l" indent="0" marL="0">
              <a:lnSpc>
                <a:spcPts val="1300"/>
              </a:lnSpc>
              <a:buNone/>
            </a:pPr>
            <a:r>
              <a:rPr lang="en-US" sz="1050" dirty="0">
                <a:solidFill>
                  <a:srgbClr val="DAD8E9"/>
                </a:solidFill>
                <a:latin typeface="Mukta Light" pitchFamily="34" charset="0"/>
                <a:ea typeface="Mukta Light" pitchFamily="34" charset="-122"/>
                <a:cs typeface="Mukta Light" pitchFamily="34" charset="-120"/>
              </a:rPr>
              <a:t> Efficient use of storage space due to highly structured data.</a:t>
            </a:r>
            <a:endParaRPr lang="en-US" sz="1050" dirty="0"/>
          </a:p>
        </p:txBody>
      </p:sp>
      <p:sp>
        <p:nvSpPr>
          <p:cNvPr id="10" name="Text 6"/>
          <p:cNvSpPr/>
          <p:nvPr/>
        </p:nvSpPr>
        <p:spPr>
          <a:xfrm>
            <a:off x="8805148" y="6949916"/>
            <a:ext cx="2732365" cy="273844"/>
          </a:xfrm>
          <a:prstGeom prst="rect">
            <a:avLst/>
          </a:prstGeom>
          <a:noFill/>
          <a:ln/>
        </p:spPr>
        <p:txBody>
          <a:bodyPr wrap="square" lIns="0" tIns="0" rIns="0" bIns="0" rtlCol="0" anchor="t"/>
          <a:lstStyle/>
          <a:p>
            <a:pPr algn="l" indent="0" marL="0">
              <a:lnSpc>
                <a:spcPts val="1050"/>
              </a:lnSpc>
              <a:buNone/>
            </a:pPr>
            <a:r>
              <a:rPr lang="en-US" sz="850" b="1" dirty="0">
                <a:solidFill>
                  <a:srgbClr val="DAD8E9"/>
                </a:solidFill>
                <a:latin typeface="Mukta Light" pitchFamily="34" charset="0"/>
                <a:ea typeface="Mukta Light" pitchFamily="34" charset="-122"/>
                <a:cs typeface="Mukta Light" pitchFamily="34" charset="-120"/>
              </a:rPr>
              <a:t>Benefit:</a:t>
            </a:r>
            <a:pPr algn="l" indent="0" marL="0">
              <a:lnSpc>
                <a:spcPts val="1050"/>
              </a:lnSpc>
              <a:buNone/>
            </a:pPr>
            <a:r>
              <a:rPr lang="en-US" sz="850" dirty="0">
                <a:solidFill>
                  <a:srgbClr val="DAD8E9"/>
                </a:solidFill>
                <a:latin typeface="Mukta Light" pitchFamily="34" charset="0"/>
                <a:ea typeface="Mukta Light" pitchFamily="34" charset="-122"/>
                <a:cs typeface="Mukta Light" pitchFamily="34" charset="-120"/>
              </a:rPr>
              <a:t> Ideal for complex analytical needs requiring high data integrity and minimal storage footprint.</a:t>
            </a:r>
            <a:endParaRPr lang="en-US" sz="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0440" y="981313"/>
            <a:ext cx="4626531" cy="524113"/>
          </a:xfrm>
          <a:prstGeom prst="rect">
            <a:avLst/>
          </a:prstGeom>
          <a:noFill/>
          <a:ln/>
        </p:spPr>
        <p:txBody>
          <a:bodyPr wrap="none" lIns="0" tIns="0" rIns="0" bIns="0" rtlCol="0" anchor="t"/>
          <a:lstStyle/>
          <a:p>
            <a:pPr algn="l" indent="0" marL="0">
              <a:lnSpc>
                <a:spcPts val="4100"/>
              </a:lnSpc>
              <a:buNone/>
            </a:pPr>
            <a:r>
              <a:rPr lang="en-US" sz="3300" dirty="0">
                <a:solidFill>
                  <a:srgbClr val="C6BFEE"/>
                </a:solidFill>
                <a:latin typeface="Prompt Medium" pitchFamily="34" charset="0"/>
                <a:ea typeface="Prompt Medium" pitchFamily="34" charset="-122"/>
                <a:cs typeface="Prompt Medium" pitchFamily="34" charset="-120"/>
              </a:rPr>
              <a:t>ETL &amp; Data Processing</a:t>
            </a:r>
            <a:endParaRPr lang="en-US" sz="3300" dirty="0"/>
          </a:p>
        </p:txBody>
      </p:sp>
      <p:sp>
        <p:nvSpPr>
          <p:cNvPr id="4" name="Text 1"/>
          <p:cNvSpPr/>
          <p:nvPr/>
        </p:nvSpPr>
        <p:spPr>
          <a:xfrm>
            <a:off x="660440" y="1563053"/>
            <a:ext cx="4102775" cy="442198"/>
          </a:xfrm>
          <a:prstGeom prst="rect">
            <a:avLst/>
          </a:prstGeom>
          <a:noFill/>
          <a:ln/>
        </p:spPr>
        <p:txBody>
          <a:bodyPr wrap="none" lIns="0" tIns="0" rIns="0" bIns="0" rtlCol="0" anchor="t"/>
          <a:lstStyle/>
          <a:p>
            <a:pPr algn="l" indent="0" marL="0">
              <a:lnSpc>
                <a:spcPts val="3300"/>
              </a:lnSpc>
              <a:buNone/>
            </a:pPr>
            <a:r>
              <a:rPr lang="en-US" sz="2600" dirty="0">
                <a:solidFill>
                  <a:srgbClr val="C6BFEE"/>
                </a:solidFill>
                <a:latin typeface="Prompt Medium" pitchFamily="34" charset="0"/>
                <a:ea typeface="Prompt Medium" pitchFamily="34" charset="-122"/>
                <a:cs typeface="Prompt Medium" pitchFamily="34" charset="-120"/>
              </a:rPr>
              <a:t>Robust ETL Pipeline (</a:t>
            </a:r>
            <a:pPr algn="l" indent="0" marL="0">
              <a:lnSpc>
                <a:spcPts val="3300"/>
              </a:lnSpc>
              <a:buNone/>
            </a:pPr>
            <a:r>
              <a:rPr lang="en-US" sz="2600" dirty="0">
                <a:solidFill>
                  <a:srgbClr val="DAD8E9"/>
                </a:solidFill>
                <a:highlight>
                  <a:srgbClr val="181930"/>
                </a:highlight>
                <a:latin typeface="Consolas" pitchFamily="34" charset="0"/>
                <a:ea typeface="Consolas" pitchFamily="34" charset="-122"/>
                <a:cs typeface="Consolas" pitchFamily="34" charset="-120"/>
              </a:rPr>
              <a:t>etl/</a:t>
            </a:r>
            <a:pPr algn="l" indent="0" marL="0">
              <a:lnSpc>
                <a:spcPts val="3300"/>
              </a:lnSpc>
              <a:buNone/>
            </a:pPr>
            <a:r>
              <a:rPr lang="en-US" sz="2600" dirty="0">
                <a:solidFill>
                  <a:srgbClr val="C6BFEE"/>
                </a:solidFill>
                <a:latin typeface="Prompt Medium" pitchFamily="34" charset="0"/>
                <a:ea typeface="Prompt Medium" pitchFamily="34" charset="-122"/>
                <a:cs typeface="Prompt Medium" pitchFamily="34" charset="-120"/>
              </a:rPr>
              <a:t>)</a:t>
            </a:r>
            <a:endParaRPr lang="en-US" sz="260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440" y="2245162"/>
            <a:ext cx="188595" cy="188595"/>
          </a:xfrm>
          <a:prstGeom prst="rect">
            <a:avLst/>
          </a:prstGeom>
        </p:spPr>
      </p:pic>
      <p:sp>
        <p:nvSpPr>
          <p:cNvPr id="6" name="Shape 2"/>
          <p:cNvSpPr/>
          <p:nvPr/>
        </p:nvSpPr>
        <p:spPr>
          <a:xfrm>
            <a:off x="660440" y="2519363"/>
            <a:ext cx="3839408" cy="22860"/>
          </a:xfrm>
          <a:prstGeom prst="rect">
            <a:avLst/>
          </a:prstGeom>
          <a:solidFill>
            <a:srgbClr val="A95B95"/>
          </a:solidFill>
          <a:ln/>
        </p:spPr>
      </p:sp>
      <p:sp>
        <p:nvSpPr>
          <p:cNvPr id="7" name="Text 3"/>
          <p:cNvSpPr/>
          <p:nvPr/>
        </p:nvSpPr>
        <p:spPr>
          <a:xfrm>
            <a:off x="660440" y="2659380"/>
            <a:ext cx="2516029" cy="314444"/>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Extract</a:t>
            </a:r>
            <a:endParaRPr lang="en-US" sz="1950" dirty="0"/>
          </a:p>
        </p:txBody>
      </p:sp>
      <p:sp>
        <p:nvSpPr>
          <p:cNvPr id="8" name="Text 4"/>
          <p:cNvSpPr/>
          <p:nvPr/>
        </p:nvSpPr>
        <p:spPr>
          <a:xfrm>
            <a:off x="660440" y="3060263"/>
            <a:ext cx="3839408" cy="799028"/>
          </a:xfrm>
          <a:prstGeom prst="rect">
            <a:avLst/>
          </a:prstGeom>
          <a:noFill/>
          <a:ln/>
        </p:spPr>
        <p:txBody>
          <a:bodyPr wrap="square" lIns="0" tIns="0" rIns="0" bIns="0" rtlCol="0" anchor="t"/>
          <a:lstStyle/>
          <a:p>
            <a:pPr algn="l" indent="0" marL="0">
              <a:lnSpc>
                <a:spcPts val="2050"/>
              </a:lnSpc>
              <a:buNone/>
            </a:pPr>
            <a:r>
              <a:rPr lang="en-US" sz="1450" dirty="0">
                <a:solidFill>
                  <a:srgbClr val="DAD8E9"/>
                </a:solidFill>
                <a:latin typeface="Mukta Light" pitchFamily="34" charset="0"/>
                <a:ea typeface="Mukta Light" pitchFamily="34" charset="-122"/>
                <a:cs typeface="Mukta Light" pitchFamily="34" charset="-120"/>
              </a:rPr>
              <a:t>Reads raw security logs from various sources, supporting both JSON and CSV formats to accommodate diverse log types.</a:t>
            </a:r>
            <a:endParaRPr lang="en-US" sz="1450" dirty="0"/>
          </a:p>
        </p:txBody>
      </p:sp>
      <p:sp>
        <p:nvSpPr>
          <p:cNvPr id="9" name="Text 5"/>
          <p:cNvSpPr/>
          <p:nvPr/>
        </p:nvSpPr>
        <p:spPr>
          <a:xfrm>
            <a:off x="660440" y="3945731"/>
            <a:ext cx="3839408" cy="228243"/>
          </a:xfrm>
          <a:prstGeom prst="rect">
            <a:avLst/>
          </a:prstGeom>
          <a:noFill/>
          <a:ln/>
        </p:spPr>
        <p:txBody>
          <a:bodyPr wrap="none" lIns="0" tIns="0" rIns="0" bIns="0" rtlCol="0" anchor="t"/>
          <a:lstStyle/>
          <a:p>
            <a:pPr algn="l" indent="0" marL="0">
              <a:lnSpc>
                <a:spcPts val="1650"/>
              </a:lnSpc>
              <a:buNone/>
            </a:pPr>
            <a:r>
              <a:rPr lang="en-US" sz="1150" dirty="0">
                <a:solidFill>
                  <a:srgbClr val="DAD8E9"/>
                </a:solidFill>
                <a:highlight>
                  <a:srgbClr val="181930"/>
                </a:highlight>
                <a:latin typeface="Consolas" pitchFamily="34" charset="0"/>
                <a:ea typeface="Consolas" pitchFamily="34" charset="-122"/>
                <a:cs typeface="Consolas" pitchFamily="34" charset="-120"/>
              </a:rPr>
              <a:t>extract.py</a:t>
            </a:r>
            <a:endParaRPr lang="en-US" sz="1150" dirty="0"/>
          </a:p>
        </p:txBody>
      </p:sp>
      <p:pic>
        <p:nvPicPr>
          <p:cNvPr id="10"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44033" y="2245162"/>
            <a:ext cx="188595" cy="188595"/>
          </a:xfrm>
          <a:prstGeom prst="rect">
            <a:avLst/>
          </a:prstGeom>
        </p:spPr>
      </p:pic>
      <p:sp>
        <p:nvSpPr>
          <p:cNvPr id="11" name="Shape 6"/>
          <p:cNvSpPr/>
          <p:nvPr/>
        </p:nvSpPr>
        <p:spPr>
          <a:xfrm>
            <a:off x="4644033" y="2519363"/>
            <a:ext cx="3839528" cy="22860"/>
          </a:xfrm>
          <a:prstGeom prst="rect">
            <a:avLst/>
          </a:prstGeom>
          <a:solidFill>
            <a:srgbClr val="A95B95"/>
          </a:solidFill>
          <a:ln/>
        </p:spPr>
      </p:sp>
      <p:sp>
        <p:nvSpPr>
          <p:cNvPr id="12" name="Text 7"/>
          <p:cNvSpPr/>
          <p:nvPr/>
        </p:nvSpPr>
        <p:spPr>
          <a:xfrm>
            <a:off x="4644033" y="2659380"/>
            <a:ext cx="2516029" cy="314444"/>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Transform</a:t>
            </a:r>
            <a:endParaRPr lang="en-US" sz="1950" dirty="0"/>
          </a:p>
        </p:txBody>
      </p:sp>
      <p:sp>
        <p:nvSpPr>
          <p:cNvPr id="13" name="Text 8"/>
          <p:cNvSpPr/>
          <p:nvPr/>
        </p:nvSpPr>
        <p:spPr>
          <a:xfrm>
            <a:off x="4644033" y="3060263"/>
            <a:ext cx="3839528" cy="1065371"/>
          </a:xfrm>
          <a:prstGeom prst="rect">
            <a:avLst/>
          </a:prstGeom>
          <a:noFill/>
          <a:ln/>
        </p:spPr>
        <p:txBody>
          <a:bodyPr wrap="square" lIns="0" tIns="0" rIns="0" bIns="0" rtlCol="0" anchor="t"/>
          <a:lstStyle/>
          <a:p>
            <a:pPr algn="l" indent="0" marL="0">
              <a:lnSpc>
                <a:spcPts val="2050"/>
              </a:lnSpc>
              <a:buNone/>
            </a:pPr>
            <a:r>
              <a:rPr lang="en-US" sz="1450" dirty="0">
                <a:solidFill>
                  <a:srgbClr val="DAD8E9"/>
                </a:solidFill>
                <a:latin typeface="Mukta Light" pitchFamily="34" charset="0"/>
                <a:ea typeface="Mukta Light" pitchFamily="34" charset="-122"/>
                <a:cs typeface="Mukta Light" pitchFamily="34" charset="-120"/>
              </a:rPr>
              <a:t>Cleanses data by handling missing fields, standardizes severity levels (e.g., critical, high, medium), and parses timestamps for consistent chronological analysis.</a:t>
            </a:r>
            <a:endParaRPr lang="en-US" sz="1450" dirty="0"/>
          </a:p>
        </p:txBody>
      </p:sp>
      <p:sp>
        <p:nvSpPr>
          <p:cNvPr id="14" name="Text 9"/>
          <p:cNvSpPr/>
          <p:nvPr/>
        </p:nvSpPr>
        <p:spPr>
          <a:xfrm>
            <a:off x="4644033" y="4212074"/>
            <a:ext cx="3839528" cy="228243"/>
          </a:xfrm>
          <a:prstGeom prst="rect">
            <a:avLst/>
          </a:prstGeom>
          <a:noFill/>
          <a:ln/>
        </p:spPr>
        <p:txBody>
          <a:bodyPr wrap="none" lIns="0" tIns="0" rIns="0" bIns="0" rtlCol="0" anchor="t"/>
          <a:lstStyle/>
          <a:p>
            <a:pPr algn="l" indent="0" marL="0">
              <a:lnSpc>
                <a:spcPts val="1650"/>
              </a:lnSpc>
              <a:buNone/>
            </a:pPr>
            <a:r>
              <a:rPr lang="en-US" sz="1150" dirty="0">
                <a:solidFill>
                  <a:srgbClr val="DAD8E9"/>
                </a:solidFill>
                <a:highlight>
                  <a:srgbClr val="181930"/>
                </a:highlight>
                <a:latin typeface="Consolas" pitchFamily="34" charset="0"/>
                <a:ea typeface="Consolas" pitchFamily="34" charset="-122"/>
                <a:cs typeface="Consolas" pitchFamily="34" charset="-120"/>
              </a:rPr>
              <a:t>transform.py</a:t>
            </a:r>
            <a:endParaRPr lang="en-US" sz="1150" dirty="0"/>
          </a:p>
        </p:txBody>
      </p:sp>
      <p:pic>
        <p:nvPicPr>
          <p:cNvPr id="15"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440" y="4749522"/>
            <a:ext cx="188595" cy="188595"/>
          </a:xfrm>
          <a:prstGeom prst="rect">
            <a:avLst/>
          </a:prstGeom>
        </p:spPr>
      </p:pic>
      <p:sp>
        <p:nvSpPr>
          <p:cNvPr id="16" name="Shape 10"/>
          <p:cNvSpPr/>
          <p:nvPr/>
        </p:nvSpPr>
        <p:spPr>
          <a:xfrm>
            <a:off x="660440" y="5023723"/>
            <a:ext cx="7823121" cy="22860"/>
          </a:xfrm>
          <a:prstGeom prst="rect">
            <a:avLst/>
          </a:prstGeom>
          <a:solidFill>
            <a:srgbClr val="A95B95"/>
          </a:solidFill>
          <a:ln/>
        </p:spPr>
      </p:sp>
      <p:sp>
        <p:nvSpPr>
          <p:cNvPr id="17" name="Text 11"/>
          <p:cNvSpPr/>
          <p:nvPr/>
        </p:nvSpPr>
        <p:spPr>
          <a:xfrm>
            <a:off x="660440" y="5163741"/>
            <a:ext cx="2516029" cy="314444"/>
          </a:xfrm>
          <a:prstGeom prst="rect">
            <a:avLst/>
          </a:prstGeom>
          <a:noFill/>
          <a:ln/>
        </p:spPr>
        <p:txBody>
          <a:bodyPr wrap="none" lIns="0" tIns="0" rIns="0" bIns="0" rtlCol="0" anchor="t"/>
          <a:lstStyle/>
          <a:p>
            <a:pPr algn="l" indent="0" marL="0">
              <a:lnSpc>
                <a:spcPts val="2450"/>
              </a:lnSpc>
              <a:buNone/>
            </a:pPr>
            <a:r>
              <a:rPr lang="en-US" sz="1950" dirty="0">
                <a:solidFill>
                  <a:srgbClr val="DAD8E9"/>
                </a:solidFill>
                <a:latin typeface="Prompt Medium" pitchFamily="34" charset="0"/>
                <a:ea typeface="Prompt Medium" pitchFamily="34" charset="-122"/>
                <a:cs typeface="Prompt Medium" pitchFamily="34" charset="-120"/>
              </a:rPr>
              <a:t>Load</a:t>
            </a:r>
            <a:endParaRPr lang="en-US" sz="1950" dirty="0"/>
          </a:p>
        </p:txBody>
      </p:sp>
      <p:sp>
        <p:nvSpPr>
          <p:cNvPr id="18" name="Text 12"/>
          <p:cNvSpPr/>
          <p:nvPr/>
        </p:nvSpPr>
        <p:spPr>
          <a:xfrm>
            <a:off x="660440" y="5564624"/>
            <a:ext cx="7823121" cy="532686"/>
          </a:xfrm>
          <a:prstGeom prst="rect">
            <a:avLst/>
          </a:prstGeom>
          <a:noFill/>
          <a:ln/>
        </p:spPr>
        <p:txBody>
          <a:bodyPr wrap="square" lIns="0" tIns="0" rIns="0" bIns="0" rtlCol="0" anchor="t"/>
          <a:lstStyle/>
          <a:p>
            <a:pPr algn="l" indent="0" marL="0">
              <a:lnSpc>
                <a:spcPts val="2050"/>
              </a:lnSpc>
              <a:buNone/>
            </a:pPr>
            <a:r>
              <a:rPr lang="en-US" sz="1450" dirty="0">
                <a:solidFill>
                  <a:srgbClr val="DAD8E9"/>
                </a:solidFill>
                <a:latin typeface="Mukta Light" pitchFamily="34" charset="0"/>
                <a:ea typeface="Mukta Light" pitchFamily="34" charset="-122"/>
                <a:cs typeface="Mukta Light" pitchFamily="34" charset="-120"/>
              </a:rPr>
              <a:t>Securely inserts processed and transformed data into the Snowflake Data Warehouse, preparing it for analysis and dashboarding.</a:t>
            </a:r>
            <a:endParaRPr lang="en-US" sz="1450" dirty="0"/>
          </a:p>
        </p:txBody>
      </p:sp>
      <p:sp>
        <p:nvSpPr>
          <p:cNvPr id="19" name="Text 13"/>
          <p:cNvSpPr/>
          <p:nvPr/>
        </p:nvSpPr>
        <p:spPr>
          <a:xfrm>
            <a:off x="660440" y="6183749"/>
            <a:ext cx="7823121" cy="228243"/>
          </a:xfrm>
          <a:prstGeom prst="rect">
            <a:avLst/>
          </a:prstGeom>
          <a:noFill/>
          <a:ln/>
        </p:spPr>
        <p:txBody>
          <a:bodyPr wrap="none" lIns="0" tIns="0" rIns="0" bIns="0" rtlCol="0" anchor="t"/>
          <a:lstStyle/>
          <a:p>
            <a:pPr algn="l" indent="0" marL="0">
              <a:lnSpc>
                <a:spcPts val="1650"/>
              </a:lnSpc>
              <a:buNone/>
            </a:pPr>
            <a:r>
              <a:rPr lang="en-US" sz="1150" dirty="0">
                <a:solidFill>
                  <a:srgbClr val="DAD8E9"/>
                </a:solidFill>
                <a:highlight>
                  <a:srgbClr val="181930"/>
                </a:highlight>
                <a:latin typeface="Consolas" pitchFamily="34" charset="0"/>
                <a:ea typeface="Consolas" pitchFamily="34" charset="-122"/>
                <a:cs typeface="Consolas" pitchFamily="34" charset="-120"/>
              </a:rPr>
              <a:t>load.py</a:t>
            </a:r>
            <a:endParaRPr lang="en-US" sz="1150" dirty="0"/>
          </a:p>
        </p:txBody>
      </p:sp>
      <p:sp>
        <p:nvSpPr>
          <p:cNvPr id="20" name="Text 14"/>
          <p:cNvSpPr/>
          <p:nvPr/>
        </p:nvSpPr>
        <p:spPr>
          <a:xfrm>
            <a:off x="660440" y="6715601"/>
            <a:ext cx="7823121" cy="532686"/>
          </a:xfrm>
          <a:prstGeom prst="rect">
            <a:avLst/>
          </a:prstGeom>
          <a:noFill/>
          <a:ln/>
        </p:spPr>
        <p:txBody>
          <a:bodyPr wrap="square" lIns="0" tIns="0" rIns="0" bIns="0" rtlCol="0" anchor="t"/>
          <a:lstStyle/>
          <a:p>
            <a:pPr algn="l" indent="0" marL="0">
              <a:lnSpc>
                <a:spcPts val="2050"/>
              </a:lnSpc>
              <a:buNone/>
            </a:pPr>
            <a:r>
              <a:rPr lang="en-US" sz="1450" dirty="0">
                <a:solidFill>
                  <a:srgbClr val="DAD8E9"/>
                </a:solidFill>
                <a:latin typeface="Mukta Light" pitchFamily="34" charset="0"/>
                <a:ea typeface="Mukta Light" pitchFamily="34" charset="-122"/>
                <a:cs typeface="Mukta Light" pitchFamily="34" charset="-120"/>
              </a:rPr>
              <a:t>This pipeline ensures data quality and prepares log information for effective threat detection and analysis.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5291" y="1836539"/>
            <a:ext cx="5160645" cy="515064"/>
          </a:xfrm>
          <a:prstGeom prst="rect">
            <a:avLst/>
          </a:prstGeom>
          <a:noFill/>
          <a:ln/>
        </p:spPr>
        <p:txBody>
          <a:bodyPr wrap="none" lIns="0" tIns="0" rIns="0" bIns="0" rtlCol="0" anchor="t"/>
          <a:lstStyle/>
          <a:p>
            <a:pPr algn="l" indent="0" marL="0">
              <a:lnSpc>
                <a:spcPts val="4050"/>
              </a:lnSpc>
              <a:buNone/>
            </a:pPr>
            <a:r>
              <a:rPr lang="en-US" sz="3200" dirty="0">
                <a:solidFill>
                  <a:srgbClr val="C6BFEE"/>
                </a:solidFill>
                <a:latin typeface="Prompt Medium" pitchFamily="34" charset="0"/>
                <a:ea typeface="Prompt Medium" pitchFamily="34" charset="-122"/>
                <a:cs typeface="Prompt Medium" pitchFamily="34" charset="-120"/>
              </a:rPr>
              <a:t>Apache Spark Processing</a:t>
            </a:r>
            <a:endParaRPr lang="en-US" sz="3200" dirty="0"/>
          </a:p>
        </p:txBody>
      </p:sp>
      <p:sp>
        <p:nvSpPr>
          <p:cNvPr id="4" name="Shape 1"/>
          <p:cNvSpPr/>
          <p:nvPr/>
        </p:nvSpPr>
        <p:spPr>
          <a:xfrm>
            <a:off x="6001822" y="2560439"/>
            <a:ext cx="3963948" cy="2843451"/>
          </a:xfrm>
          <a:prstGeom prst="roundRect">
            <a:avLst>
              <a:gd name="adj" fmla="val 4695"/>
            </a:avLst>
          </a:prstGeom>
          <a:solidFill>
            <a:srgbClr val="A95B95">
              <a:alpha val="95000"/>
            </a:srgbClr>
          </a:solidFill>
          <a:ln/>
        </p:spPr>
      </p:sp>
      <p:sp>
        <p:nvSpPr>
          <p:cNvPr id="5" name="Text 2"/>
          <p:cNvSpPr/>
          <p:nvPr/>
        </p:nvSpPr>
        <p:spPr>
          <a:xfrm>
            <a:off x="6187202" y="2699623"/>
            <a:ext cx="3296364" cy="412075"/>
          </a:xfrm>
          <a:prstGeom prst="rect">
            <a:avLst/>
          </a:prstGeom>
          <a:noFill/>
          <a:ln/>
        </p:spPr>
        <p:txBody>
          <a:bodyPr wrap="none" lIns="0" tIns="0" rIns="0" bIns="0" rtlCol="0" anchor="t"/>
          <a:lstStyle/>
          <a:p>
            <a:pPr algn="l" indent="0" marL="0">
              <a:lnSpc>
                <a:spcPts val="3200"/>
              </a:lnSpc>
              <a:buNone/>
            </a:pPr>
            <a:r>
              <a:rPr lang="en-US" sz="2550" dirty="0">
                <a:solidFill>
                  <a:srgbClr val="000000"/>
                </a:solidFill>
                <a:latin typeface="Prompt Medium" pitchFamily="34" charset="0"/>
                <a:ea typeface="Prompt Medium" pitchFamily="34" charset="-122"/>
                <a:cs typeface="Prompt Medium" pitchFamily="34" charset="-120"/>
              </a:rPr>
              <a:t>Batch Processing</a:t>
            </a:r>
            <a:endParaRPr lang="en-US" sz="2550" dirty="0"/>
          </a:p>
        </p:txBody>
      </p:sp>
      <p:sp>
        <p:nvSpPr>
          <p:cNvPr id="6" name="Text 3"/>
          <p:cNvSpPr/>
          <p:nvPr/>
        </p:nvSpPr>
        <p:spPr>
          <a:xfrm>
            <a:off x="6187202" y="3250883"/>
            <a:ext cx="3593187" cy="779026"/>
          </a:xfrm>
          <a:prstGeom prst="rect">
            <a:avLst/>
          </a:prstGeom>
          <a:noFill/>
          <a:ln/>
        </p:spPr>
        <p:txBody>
          <a:bodyPr wrap="square" lIns="0" tIns="0" rIns="0" bIns="0" rtlCol="0" anchor="t"/>
          <a:lstStyle/>
          <a:p>
            <a:pPr algn="l" indent="0" marL="0">
              <a:lnSpc>
                <a:spcPts val="2000"/>
              </a:lnSpc>
              <a:buNone/>
            </a:pPr>
            <a:r>
              <a:rPr lang="en-US" sz="1450" dirty="0">
                <a:solidFill>
                  <a:srgbClr val="000000"/>
                </a:solidFill>
                <a:latin typeface="Mukta Light" pitchFamily="34" charset="0"/>
                <a:ea typeface="Mukta Light" pitchFamily="34" charset="-122"/>
                <a:cs typeface="Mukta Light" pitchFamily="34" charset="-120"/>
              </a:rPr>
              <a:t>Leverages Spark's powerful batch capabilities for comprehensive analysis of historical log data.</a:t>
            </a:r>
            <a:endParaRPr lang="en-US" sz="1450" dirty="0"/>
          </a:p>
        </p:txBody>
      </p:sp>
      <p:sp>
        <p:nvSpPr>
          <p:cNvPr id="7" name="Text 4"/>
          <p:cNvSpPr/>
          <p:nvPr/>
        </p:nvSpPr>
        <p:spPr>
          <a:xfrm>
            <a:off x="6187202" y="4155162"/>
            <a:ext cx="3593187" cy="1200031"/>
          </a:xfrm>
          <a:prstGeom prst="rect">
            <a:avLst/>
          </a:prstGeom>
          <a:noFill/>
          <a:ln/>
        </p:spPr>
        <p:txBody>
          <a:bodyPr wrap="square" lIns="0" tIns="0" rIns="0" bIns="0" rtlCol="0" anchor="t"/>
          <a:lstStyle/>
          <a:p>
            <a:pPr algn="l" marL="342900" indent="-342900">
              <a:lnSpc>
                <a:spcPts val="2000"/>
              </a:lnSpc>
              <a:buSzPct val="100000"/>
              <a:buChar char="•"/>
            </a:pPr>
            <a:r>
              <a:rPr lang="en-US" sz="1450" dirty="0">
                <a:solidFill>
                  <a:srgbClr val="000000"/>
                </a:solidFill>
                <a:latin typeface="Mukta Light" pitchFamily="34" charset="0"/>
                <a:ea typeface="Mukta Light" pitchFamily="34" charset="-122"/>
                <a:cs typeface="Mukta Light" pitchFamily="34" charset="-120"/>
              </a:rPr>
              <a:t>File: </a:t>
            </a:r>
            <a:pPr algn="l" indent="0" marL="0">
              <a:lnSpc>
                <a:spcPts val="2000"/>
              </a:lnSpc>
              <a:buNone/>
            </a:pPr>
            <a:r>
              <a:rPr lang="en-US" sz="1450" dirty="0">
                <a:solidFill>
                  <a:srgbClr val="000000"/>
                </a:solidFill>
                <a:highlight>
                  <a:srgbClr val="B668A2"/>
                </a:highlight>
                <a:latin typeface="Consolas" pitchFamily="34" charset="0"/>
                <a:ea typeface="Consolas" pitchFamily="34" charset="-122"/>
                <a:cs typeface="Consolas" pitchFamily="34" charset="-120"/>
              </a:rPr>
              <a:t>batch_processing.py</a:t>
            </a:r>
            <a:endParaRPr lang="en-US" sz="1450" dirty="0"/>
          </a:p>
          <a:p>
            <a:pPr algn="l" marL="342900" indent="-342900">
              <a:lnSpc>
                <a:spcPts val="2000"/>
              </a:lnSpc>
              <a:buSzPct val="100000"/>
              <a:buChar char="•"/>
            </a:pPr>
            <a:r>
              <a:rPr lang="en-US" sz="1450" dirty="0">
                <a:solidFill>
                  <a:srgbClr val="000000"/>
                </a:solidFill>
                <a:latin typeface="Mukta Light" pitchFamily="34" charset="0"/>
                <a:ea typeface="Mukta Light" pitchFamily="34" charset="-122"/>
                <a:cs typeface="Mukta Light" pitchFamily="34" charset="-120"/>
              </a:rPr>
              <a:t>Historical log analysis for long-term trends</a:t>
            </a:r>
            <a:endParaRPr lang="en-US" sz="1450" dirty="0"/>
          </a:p>
          <a:p>
            <a:pPr algn="l" marL="342900" indent="-342900">
              <a:lnSpc>
                <a:spcPts val="2000"/>
              </a:lnSpc>
              <a:buSzPct val="100000"/>
              <a:buChar char="•"/>
            </a:pPr>
            <a:r>
              <a:rPr lang="en-US" sz="1450" dirty="0">
                <a:solidFill>
                  <a:srgbClr val="000000"/>
                </a:solidFill>
                <a:latin typeface="Mukta Light" pitchFamily="34" charset="0"/>
                <a:ea typeface="Mukta Light" pitchFamily="34" charset="-122"/>
                <a:cs typeface="Mukta Light" pitchFamily="34" charset="-120"/>
              </a:rPr>
              <a:t>Proactive severity trend detection</a:t>
            </a:r>
            <a:endParaRPr lang="en-US" sz="1450" dirty="0"/>
          </a:p>
          <a:p>
            <a:pPr algn="l" marL="342900" indent="-342900">
              <a:lnSpc>
                <a:spcPts val="2000"/>
              </a:lnSpc>
              <a:buSzPct val="100000"/>
              <a:buChar char="•"/>
            </a:pPr>
            <a:r>
              <a:rPr lang="en-US" sz="1450" dirty="0">
                <a:solidFill>
                  <a:srgbClr val="000000"/>
                </a:solidFill>
                <a:latin typeface="Mukta Light" pitchFamily="34" charset="0"/>
                <a:ea typeface="Mukta Light" pitchFamily="34" charset="-122"/>
                <a:cs typeface="Mukta Light" pitchFamily="34" charset="-120"/>
              </a:rPr>
              <a:t>Identification of recurring attack patterns</a:t>
            </a:r>
            <a:endParaRPr lang="en-US" sz="1450" dirty="0"/>
          </a:p>
        </p:txBody>
      </p:sp>
      <p:sp>
        <p:nvSpPr>
          <p:cNvPr id="8" name="Text 5"/>
          <p:cNvSpPr/>
          <p:nvPr/>
        </p:nvSpPr>
        <p:spPr>
          <a:xfrm>
            <a:off x="10292120" y="2699623"/>
            <a:ext cx="3478292" cy="412075"/>
          </a:xfrm>
          <a:prstGeom prst="rect">
            <a:avLst/>
          </a:prstGeom>
          <a:noFill/>
          <a:ln/>
        </p:spPr>
        <p:txBody>
          <a:bodyPr wrap="none" lIns="0" tIns="0" rIns="0" bIns="0" rtlCol="0" anchor="t"/>
          <a:lstStyle/>
          <a:p>
            <a:pPr algn="l" indent="0" marL="0">
              <a:lnSpc>
                <a:spcPts val="3200"/>
              </a:lnSpc>
              <a:buNone/>
            </a:pPr>
            <a:r>
              <a:rPr lang="en-US" sz="2550" dirty="0">
                <a:solidFill>
                  <a:srgbClr val="C6BFEE"/>
                </a:solidFill>
                <a:latin typeface="Prompt Medium" pitchFamily="34" charset="0"/>
                <a:ea typeface="Prompt Medium" pitchFamily="34" charset="-122"/>
                <a:cs typeface="Prompt Medium" pitchFamily="34" charset="-120"/>
              </a:rPr>
              <a:t>Streaming Processing</a:t>
            </a:r>
            <a:endParaRPr lang="en-US" sz="2550" dirty="0"/>
          </a:p>
        </p:txBody>
      </p:sp>
      <p:sp>
        <p:nvSpPr>
          <p:cNvPr id="9" name="Text 6"/>
          <p:cNvSpPr/>
          <p:nvPr/>
        </p:nvSpPr>
        <p:spPr>
          <a:xfrm>
            <a:off x="10292120" y="3250883"/>
            <a:ext cx="3697010" cy="519351"/>
          </a:xfrm>
          <a:prstGeom prst="rect">
            <a:avLst/>
          </a:prstGeom>
          <a:noFill/>
          <a:ln/>
        </p:spPr>
        <p:txBody>
          <a:bodyPr wrap="square" lIns="0" tIns="0" rIns="0" bIns="0" rtlCol="0" anchor="t"/>
          <a:lstStyle/>
          <a:p>
            <a:pPr algn="l" indent="0" marL="0">
              <a:lnSpc>
                <a:spcPts val="2000"/>
              </a:lnSpc>
              <a:buNone/>
            </a:pPr>
            <a:r>
              <a:rPr lang="en-US" sz="1450" dirty="0">
                <a:solidFill>
                  <a:srgbClr val="DAD8E9"/>
                </a:solidFill>
                <a:latin typeface="Mukta Light" pitchFamily="34" charset="0"/>
                <a:ea typeface="Mukta Light" pitchFamily="34" charset="-122"/>
                <a:cs typeface="Mukta Light" pitchFamily="34" charset="-120"/>
              </a:rPr>
              <a:t>Utilizes Spark Streaming to handle real-time log ingestion and immediate threat detection.</a:t>
            </a:r>
            <a:endParaRPr lang="en-US" sz="1450" dirty="0"/>
          </a:p>
        </p:txBody>
      </p:sp>
      <p:sp>
        <p:nvSpPr>
          <p:cNvPr id="10" name="Text 7"/>
          <p:cNvSpPr/>
          <p:nvPr/>
        </p:nvSpPr>
        <p:spPr>
          <a:xfrm>
            <a:off x="10292120" y="3895487"/>
            <a:ext cx="3697010" cy="1200031"/>
          </a:xfrm>
          <a:prstGeom prst="rect">
            <a:avLst/>
          </a:prstGeom>
          <a:noFill/>
          <a:ln/>
        </p:spPr>
        <p:txBody>
          <a:bodyPr wrap="square" lIns="0" tIns="0" rIns="0" bIns="0" rtlCol="0" anchor="t"/>
          <a:lstStyle/>
          <a:p>
            <a:pPr algn="l" marL="342900" indent="-342900">
              <a:lnSpc>
                <a:spcPts val="2000"/>
              </a:lnSpc>
              <a:buSzPct val="100000"/>
              <a:buChar char="•"/>
            </a:pPr>
            <a:r>
              <a:rPr lang="en-US" sz="1450" dirty="0">
                <a:solidFill>
                  <a:srgbClr val="DAD8E9"/>
                </a:solidFill>
                <a:latin typeface="Mukta Light" pitchFamily="34" charset="0"/>
                <a:ea typeface="Mukta Light" pitchFamily="34" charset="-122"/>
                <a:cs typeface="Mukta Light" pitchFamily="34" charset="-120"/>
              </a:rPr>
              <a:t>File: </a:t>
            </a:r>
            <a:pPr algn="l" indent="0" marL="0">
              <a:lnSpc>
                <a:spcPts val="2000"/>
              </a:lnSpc>
              <a:buNone/>
            </a:pPr>
            <a:r>
              <a:rPr lang="en-US" sz="1450" dirty="0">
                <a:solidFill>
                  <a:srgbClr val="DAD8E9"/>
                </a:solidFill>
                <a:highlight>
                  <a:srgbClr val="181930"/>
                </a:highlight>
                <a:latin typeface="Consolas" pitchFamily="34" charset="0"/>
                <a:ea typeface="Consolas" pitchFamily="34" charset="-122"/>
                <a:cs typeface="Consolas" pitchFamily="34" charset="-120"/>
              </a:rPr>
              <a:t>streaming_processing.py</a:t>
            </a:r>
            <a:endParaRPr lang="en-US" sz="1450" dirty="0"/>
          </a:p>
          <a:p>
            <a:pPr algn="l" marL="342900" indent="-342900">
              <a:lnSpc>
                <a:spcPts val="2000"/>
              </a:lnSpc>
              <a:buSzPct val="100000"/>
              <a:buChar char="•"/>
            </a:pPr>
            <a:r>
              <a:rPr lang="en-US" sz="1450" dirty="0">
                <a:solidFill>
                  <a:srgbClr val="DAD8E9"/>
                </a:solidFill>
                <a:latin typeface="Mukta Light" pitchFamily="34" charset="0"/>
                <a:ea typeface="Mukta Light" pitchFamily="34" charset="-122"/>
                <a:cs typeface="Mukta Light" pitchFamily="34" charset="-120"/>
              </a:rPr>
              <a:t>Real-time ingestion from socket/Kafka</a:t>
            </a:r>
            <a:endParaRPr lang="en-US" sz="1450" dirty="0"/>
          </a:p>
          <a:p>
            <a:pPr algn="l" marL="342900" indent="-342900">
              <a:lnSpc>
                <a:spcPts val="2000"/>
              </a:lnSpc>
              <a:buSzPct val="100000"/>
              <a:buChar char="•"/>
            </a:pPr>
            <a:r>
              <a:rPr lang="en-US" sz="1450" dirty="0">
                <a:solidFill>
                  <a:srgbClr val="DAD8E9"/>
                </a:solidFill>
                <a:latin typeface="Mukta Light" pitchFamily="34" charset="0"/>
                <a:ea typeface="Mukta Light" pitchFamily="34" charset="-122"/>
                <a:cs typeface="Mukta Light" pitchFamily="34" charset="-120"/>
              </a:rPr>
              <a:t>Instantaneous threat detection and alerts</a:t>
            </a:r>
            <a:endParaRPr lang="en-US" sz="1450" dirty="0"/>
          </a:p>
          <a:p>
            <a:pPr algn="l" marL="342900" indent="-342900">
              <a:lnSpc>
                <a:spcPts val="2000"/>
              </a:lnSpc>
              <a:buSzPct val="100000"/>
              <a:buChar char="•"/>
            </a:pPr>
            <a:r>
              <a:rPr lang="en-US" sz="1450" dirty="0">
                <a:solidFill>
                  <a:srgbClr val="DAD8E9"/>
                </a:solidFill>
                <a:latin typeface="Mukta Light" pitchFamily="34" charset="0"/>
                <a:ea typeface="Mukta Light" pitchFamily="34" charset="-122"/>
                <a:cs typeface="Mukta Light" pitchFamily="34" charset="-120"/>
              </a:rPr>
              <a:t>Low-latency processing for critical events</a:t>
            </a:r>
            <a:endParaRPr lang="en-US" sz="1450" dirty="0"/>
          </a:p>
        </p:txBody>
      </p:sp>
      <p:sp>
        <p:nvSpPr>
          <p:cNvPr id="11" name="Text 8"/>
          <p:cNvSpPr/>
          <p:nvPr/>
        </p:nvSpPr>
        <p:spPr>
          <a:xfrm>
            <a:off x="6413421" y="5717024"/>
            <a:ext cx="7568089" cy="519351"/>
          </a:xfrm>
          <a:prstGeom prst="rect">
            <a:avLst/>
          </a:prstGeom>
          <a:noFill/>
          <a:ln/>
        </p:spPr>
        <p:txBody>
          <a:bodyPr wrap="square" lIns="0" tIns="0" rIns="0" bIns="0" rtlCol="0" anchor="t"/>
          <a:lstStyle/>
          <a:p>
            <a:pPr algn="l" indent="0" marL="0">
              <a:lnSpc>
                <a:spcPts val="2000"/>
              </a:lnSpc>
              <a:buNone/>
            </a:pPr>
            <a:r>
              <a:rPr lang="en-US" sz="1450" b="1" dirty="0">
                <a:solidFill>
                  <a:srgbClr val="DAD8E9"/>
                </a:solidFill>
                <a:latin typeface="Mukta Light" pitchFamily="34" charset="0"/>
                <a:ea typeface="Mukta Light" pitchFamily="34" charset="-122"/>
                <a:cs typeface="Mukta Light" pitchFamily="34" charset="-120"/>
              </a:rPr>
              <a:t>Benefits:</a:t>
            </a:r>
            <a:pPr algn="l" indent="0" marL="0">
              <a:lnSpc>
                <a:spcPts val="2000"/>
              </a:lnSpc>
              <a:buNone/>
            </a:pPr>
            <a:r>
              <a:rPr lang="en-US" sz="1450" dirty="0">
                <a:solidFill>
                  <a:srgbClr val="DAD8E9"/>
                </a:solidFill>
                <a:latin typeface="Mukta Light" pitchFamily="34" charset="0"/>
                <a:ea typeface="Mukta Light" pitchFamily="34" charset="-122"/>
                <a:cs typeface="Mukta Light" pitchFamily="34" charset="-120"/>
              </a:rPr>
              <a:t> Distributed computing for immense scalability and a resilient architecture that handles both retrospective and immediate security intelligence needs.</a:t>
            </a:r>
            <a:endParaRPr lang="en-US" sz="1450" dirty="0"/>
          </a:p>
        </p:txBody>
      </p:sp>
      <p:sp>
        <p:nvSpPr>
          <p:cNvPr id="12" name="Shape 9"/>
          <p:cNvSpPr/>
          <p:nvPr/>
        </p:nvSpPr>
        <p:spPr>
          <a:xfrm>
            <a:off x="6135291" y="5560457"/>
            <a:ext cx="22860" cy="832485"/>
          </a:xfrm>
          <a:prstGeom prst="rect">
            <a:avLst/>
          </a:prstGeom>
          <a:solidFill>
            <a:srgbClr val="A95B95"/>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0763" y="1338620"/>
            <a:ext cx="5298877" cy="487561"/>
          </a:xfrm>
          <a:prstGeom prst="rect">
            <a:avLst/>
          </a:prstGeom>
          <a:noFill/>
          <a:ln/>
        </p:spPr>
        <p:txBody>
          <a:bodyPr wrap="none" lIns="0" tIns="0" rIns="0" bIns="0" rtlCol="0" anchor="t"/>
          <a:lstStyle/>
          <a:p>
            <a:pPr algn="l" indent="0" marL="0">
              <a:lnSpc>
                <a:spcPts val="3800"/>
              </a:lnSpc>
              <a:buNone/>
            </a:pPr>
            <a:r>
              <a:rPr lang="en-US" sz="3050" dirty="0">
                <a:solidFill>
                  <a:srgbClr val="C6BFEE"/>
                </a:solidFill>
                <a:latin typeface="Prompt Medium" pitchFamily="34" charset="0"/>
                <a:ea typeface="Prompt Medium" pitchFamily="34" charset="-122"/>
                <a:cs typeface="Prompt Medium" pitchFamily="34" charset="-120"/>
              </a:rPr>
              <a:t>Advanced SQL &amp; Snowflake</a:t>
            </a:r>
            <a:endParaRPr lang="en-US" sz="3050" dirty="0"/>
          </a:p>
        </p:txBody>
      </p:sp>
      <p:sp>
        <p:nvSpPr>
          <p:cNvPr id="4" name="Shape 1"/>
          <p:cNvSpPr/>
          <p:nvPr/>
        </p:nvSpPr>
        <p:spPr>
          <a:xfrm>
            <a:off x="6100763" y="2013347"/>
            <a:ext cx="702112" cy="1053108"/>
          </a:xfrm>
          <a:prstGeom prst="roundRect">
            <a:avLst>
              <a:gd name="adj" fmla="val 360016"/>
            </a:avLst>
          </a:prstGeom>
          <a:solidFill>
            <a:srgbClr val="542C49"/>
          </a:solidFill>
          <a:ln w="7620">
            <a:solidFill>
              <a:srgbClr val="6D4562"/>
            </a:solidFill>
            <a:prstDash val="solid"/>
          </a:ln>
        </p:spPr>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0195" y="2408158"/>
            <a:ext cx="263247" cy="263247"/>
          </a:xfrm>
          <a:prstGeom prst="rect">
            <a:avLst/>
          </a:prstGeom>
        </p:spPr>
      </p:pic>
      <p:sp>
        <p:nvSpPr>
          <p:cNvPr id="6" name="Text 2"/>
          <p:cNvSpPr/>
          <p:nvPr/>
        </p:nvSpPr>
        <p:spPr>
          <a:xfrm>
            <a:off x="6927652" y="2188845"/>
            <a:ext cx="2090976" cy="251341"/>
          </a:xfrm>
          <a:prstGeom prst="rect">
            <a:avLst/>
          </a:prstGeom>
          <a:noFill/>
          <a:ln/>
        </p:spPr>
        <p:txBody>
          <a:bodyPr wrap="none" lIns="0" tIns="0" rIns="0" bIns="0" rtlCol="0" anchor="t"/>
          <a:lstStyle/>
          <a:p>
            <a:pPr algn="l" indent="0" marL="0">
              <a:lnSpc>
                <a:spcPts val="1900"/>
              </a:lnSpc>
              <a:buNone/>
            </a:pPr>
            <a:r>
              <a:rPr lang="en-US" sz="1500" dirty="0">
                <a:solidFill>
                  <a:srgbClr val="DAD8E9"/>
                </a:solidFill>
                <a:latin typeface="Prompt Medium" pitchFamily="34" charset="0"/>
                <a:ea typeface="Prompt Medium" pitchFamily="34" charset="-122"/>
                <a:cs typeface="Prompt Medium" pitchFamily="34" charset="-120"/>
              </a:rPr>
              <a:t>SQL Capabilities (</a:t>
            </a:r>
            <a:pPr algn="l" indent="0" marL="0">
              <a:lnSpc>
                <a:spcPts val="1900"/>
              </a:lnSpc>
              <a:buNone/>
            </a:pPr>
            <a:r>
              <a:rPr lang="en-US" sz="1500" dirty="0">
                <a:solidFill>
                  <a:srgbClr val="DAD8E9"/>
                </a:solidFill>
                <a:highlight>
                  <a:srgbClr val="181930"/>
                </a:highlight>
                <a:latin typeface="Consolas" pitchFamily="34" charset="0"/>
                <a:ea typeface="Consolas" pitchFamily="34" charset="-122"/>
                <a:cs typeface="Consolas" pitchFamily="34" charset="-120"/>
              </a:rPr>
              <a:t>sql/</a:t>
            </a:r>
            <a:pPr algn="l" indent="0" marL="0">
              <a:lnSpc>
                <a:spcPts val="1900"/>
              </a:lnSpc>
              <a:buNone/>
            </a:pPr>
            <a:r>
              <a:rPr lang="en-US" sz="1500" dirty="0">
                <a:solidFill>
                  <a:srgbClr val="DAD8E9"/>
                </a:solidFill>
                <a:latin typeface="Prompt Medium" pitchFamily="34" charset="0"/>
                <a:ea typeface="Prompt Medium" pitchFamily="34" charset="-122"/>
                <a:cs typeface="Prompt Medium" pitchFamily="34" charset="-120"/>
              </a:rPr>
              <a:t>)</a:t>
            </a:r>
            <a:endParaRPr lang="en-US" sz="1500" dirty="0"/>
          </a:p>
        </p:txBody>
      </p:sp>
      <p:sp>
        <p:nvSpPr>
          <p:cNvPr id="7" name="Text 3"/>
          <p:cNvSpPr/>
          <p:nvPr/>
        </p:nvSpPr>
        <p:spPr>
          <a:xfrm>
            <a:off x="6927652" y="2514957"/>
            <a:ext cx="7088386" cy="255389"/>
          </a:xfrm>
          <a:prstGeom prst="rect">
            <a:avLst/>
          </a:prstGeom>
          <a:noFill/>
          <a:ln/>
        </p:spPr>
        <p:txBody>
          <a:bodyPr wrap="none" lIns="0" tIns="0" rIns="0" bIns="0" rtlCol="0" anchor="t"/>
          <a:lstStyle/>
          <a:p>
            <a:pPr algn="l" indent="0" marL="0">
              <a:lnSpc>
                <a:spcPts val="1850"/>
              </a:lnSpc>
              <a:buNone/>
            </a:pPr>
            <a:r>
              <a:rPr lang="en-US" sz="1350" dirty="0">
                <a:solidFill>
                  <a:srgbClr val="DAD8E9"/>
                </a:solidFill>
                <a:latin typeface="Mukta Light" pitchFamily="34" charset="0"/>
                <a:ea typeface="Mukta Light" pitchFamily="34" charset="-122"/>
                <a:cs typeface="Mukta Light" pitchFamily="34" charset="-120"/>
              </a:rPr>
              <a:t>Files: </a:t>
            </a:r>
            <a:pPr algn="l" indent="0" marL="0">
              <a:lnSpc>
                <a:spcPts val="1850"/>
              </a:lnSpc>
              <a:buNone/>
            </a:pPr>
            <a:r>
              <a:rPr lang="en-US" sz="1350" dirty="0">
                <a:solidFill>
                  <a:srgbClr val="DAD8E9"/>
                </a:solidFill>
                <a:highlight>
                  <a:srgbClr val="181930"/>
                </a:highlight>
                <a:latin typeface="Consolas" pitchFamily="34" charset="0"/>
                <a:ea typeface="Consolas" pitchFamily="34" charset="-122"/>
                <a:cs typeface="Consolas" pitchFamily="34" charset="-120"/>
              </a:rPr>
              <a:t>schema_star.sql</a:t>
            </a:r>
            <a:pPr algn="l" indent="0" marL="0">
              <a:lnSpc>
                <a:spcPts val="1850"/>
              </a:lnSpc>
              <a:buNone/>
            </a:pPr>
            <a:r>
              <a:rPr lang="en-US" sz="1350" dirty="0">
                <a:solidFill>
                  <a:srgbClr val="DAD8E9"/>
                </a:solidFill>
                <a:latin typeface="Mukta Light" pitchFamily="34" charset="0"/>
                <a:ea typeface="Mukta Light" pitchFamily="34" charset="-122"/>
                <a:cs typeface="Mukta Light" pitchFamily="34" charset="-120"/>
              </a:rPr>
              <a:t>, </a:t>
            </a:r>
            <a:pPr algn="l" indent="0" marL="0">
              <a:lnSpc>
                <a:spcPts val="1850"/>
              </a:lnSpc>
              <a:buNone/>
            </a:pPr>
            <a:r>
              <a:rPr lang="en-US" sz="1350" dirty="0">
                <a:solidFill>
                  <a:srgbClr val="DAD8E9"/>
                </a:solidFill>
                <a:highlight>
                  <a:srgbClr val="181930"/>
                </a:highlight>
                <a:latin typeface="Consolas" pitchFamily="34" charset="0"/>
                <a:ea typeface="Consolas" pitchFamily="34" charset="-122"/>
                <a:cs typeface="Consolas" pitchFamily="34" charset="-120"/>
              </a:rPr>
              <a:t>schema_snowflake.sql</a:t>
            </a:r>
            <a:pPr algn="l" indent="0" marL="0">
              <a:lnSpc>
                <a:spcPts val="1850"/>
              </a:lnSpc>
              <a:buNone/>
            </a:pPr>
            <a:r>
              <a:rPr lang="en-US" sz="1350" dirty="0">
                <a:solidFill>
                  <a:srgbClr val="DAD8E9"/>
                </a:solidFill>
                <a:latin typeface="Mukta Light" pitchFamily="34" charset="0"/>
                <a:ea typeface="Mukta Light" pitchFamily="34" charset="-122"/>
                <a:cs typeface="Mukta Light" pitchFamily="34" charset="-120"/>
              </a:rPr>
              <a:t>, </a:t>
            </a:r>
            <a:pPr algn="l" indent="0" marL="0">
              <a:lnSpc>
                <a:spcPts val="1850"/>
              </a:lnSpc>
              <a:buNone/>
            </a:pPr>
            <a:r>
              <a:rPr lang="en-US" sz="1350" dirty="0">
                <a:solidFill>
                  <a:srgbClr val="DAD8E9"/>
                </a:solidFill>
                <a:highlight>
                  <a:srgbClr val="181930"/>
                </a:highlight>
                <a:latin typeface="Consolas" pitchFamily="34" charset="0"/>
                <a:ea typeface="Consolas" pitchFamily="34" charset="-122"/>
                <a:cs typeface="Consolas" pitchFamily="34" charset="-120"/>
              </a:rPr>
              <a:t>advanced_queries.sql</a:t>
            </a:r>
            <a:pPr algn="l" indent="0" marL="0">
              <a:lnSpc>
                <a:spcPts val="1850"/>
              </a:lnSpc>
              <a:buNone/>
            </a:pPr>
            <a:r>
              <a:rPr lang="en-US" sz="1350" dirty="0">
                <a:solidFill>
                  <a:srgbClr val="DAD8E9"/>
                </a:solidFill>
                <a:latin typeface="Mukta Light" pitchFamily="34" charset="0"/>
                <a:ea typeface="Mukta Light" pitchFamily="34" charset="-122"/>
                <a:cs typeface="Mukta Light" pitchFamily="34" charset="-120"/>
              </a:rPr>
              <a:t>, </a:t>
            </a:r>
            <a:pPr algn="l" indent="0" marL="0">
              <a:lnSpc>
                <a:spcPts val="1850"/>
              </a:lnSpc>
              <a:buNone/>
            </a:pPr>
            <a:r>
              <a:rPr lang="en-US" sz="1350" dirty="0">
                <a:solidFill>
                  <a:srgbClr val="DAD8E9"/>
                </a:solidFill>
                <a:highlight>
                  <a:srgbClr val="181930"/>
                </a:highlight>
                <a:latin typeface="Consolas" pitchFamily="34" charset="0"/>
                <a:ea typeface="Consolas" pitchFamily="34" charset="-122"/>
                <a:cs typeface="Consolas" pitchFamily="34" charset="-120"/>
              </a:rPr>
              <a:t>optimization.sql</a:t>
            </a:r>
            <a:endParaRPr lang="en-US" sz="1350" dirty="0"/>
          </a:p>
        </p:txBody>
      </p:sp>
      <p:sp>
        <p:nvSpPr>
          <p:cNvPr id="8" name="Shape 4"/>
          <p:cNvSpPr/>
          <p:nvPr/>
        </p:nvSpPr>
        <p:spPr>
          <a:xfrm>
            <a:off x="6100763" y="3191232"/>
            <a:ext cx="702112" cy="1477089"/>
          </a:xfrm>
          <a:prstGeom prst="roundRect">
            <a:avLst>
              <a:gd name="adj" fmla="val 360016"/>
            </a:avLst>
          </a:prstGeom>
          <a:solidFill>
            <a:srgbClr val="542C49"/>
          </a:solidFill>
          <a:ln w="7620">
            <a:solidFill>
              <a:srgbClr val="6D4562"/>
            </a:solidFill>
            <a:prstDash val="solid"/>
          </a:ln>
        </p:spPr>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0195" y="3798094"/>
            <a:ext cx="263247" cy="263247"/>
          </a:xfrm>
          <a:prstGeom prst="rect">
            <a:avLst/>
          </a:prstGeom>
        </p:spPr>
      </p:pic>
      <p:sp>
        <p:nvSpPr>
          <p:cNvPr id="10" name="Text 5"/>
          <p:cNvSpPr/>
          <p:nvPr/>
        </p:nvSpPr>
        <p:spPr>
          <a:xfrm>
            <a:off x="6927652" y="3366730"/>
            <a:ext cx="2099548" cy="243721"/>
          </a:xfrm>
          <a:prstGeom prst="rect">
            <a:avLst/>
          </a:prstGeom>
          <a:noFill/>
          <a:ln/>
        </p:spPr>
        <p:txBody>
          <a:bodyPr wrap="none" lIns="0" tIns="0" rIns="0" bIns="0" rtlCol="0" anchor="t"/>
          <a:lstStyle/>
          <a:p>
            <a:pPr algn="l" indent="0" marL="0">
              <a:lnSpc>
                <a:spcPts val="1900"/>
              </a:lnSpc>
              <a:buNone/>
            </a:pPr>
            <a:r>
              <a:rPr lang="en-US" sz="1500" dirty="0">
                <a:solidFill>
                  <a:srgbClr val="DAD8E9"/>
                </a:solidFill>
                <a:latin typeface="Prompt Medium" pitchFamily="34" charset="0"/>
                <a:ea typeface="Prompt Medium" pitchFamily="34" charset="-122"/>
                <a:cs typeface="Prompt Medium" pitchFamily="34" charset="-120"/>
              </a:rPr>
              <a:t>Advanced Techniques</a:t>
            </a:r>
            <a:endParaRPr lang="en-US" sz="1500" dirty="0"/>
          </a:p>
        </p:txBody>
      </p:sp>
      <p:sp>
        <p:nvSpPr>
          <p:cNvPr id="11" name="Text 6"/>
          <p:cNvSpPr/>
          <p:nvPr/>
        </p:nvSpPr>
        <p:spPr>
          <a:xfrm>
            <a:off x="6927652" y="3685223"/>
            <a:ext cx="7088386" cy="807601"/>
          </a:xfrm>
          <a:prstGeom prst="rect">
            <a:avLst/>
          </a:prstGeom>
          <a:noFill/>
          <a:ln/>
        </p:spPr>
        <p:txBody>
          <a:bodyPr wrap="square" lIns="0" tIns="0" rIns="0" bIns="0" rtlCol="0" anchor="t"/>
          <a:lstStyle/>
          <a:p>
            <a:pPr algn="l" marL="342900" indent="-342900">
              <a:lnSpc>
                <a:spcPts val="1850"/>
              </a:lnSpc>
              <a:buSzPct val="100000"/>
              <a:buChar char="•"/>
            </a:pPr>
            <a:r>
              <a:rPr lang="en-US" sz="1350" dirty="0">
                <a:solidFill>
                  <a:srgbClr val="DAD8E9"/>
                </a:solidFill>
                <a:latin typeface="Mukta Light" pitchFamily="34" charset="0"/>
                <a:ea typeface="Mukta Light" pitchFamily="34" charset="-122"/>
                <a:cs typeface="Mukta Light" pitchFamily="34" charset="-120"/>
              </a:rPr>
              <a:t>Common Table Expressions (CTEs) for complex logic</a:t>
            </a:r>
            <a:endParaRPr lang="en-US" sz="1350" dirty="0"/>
          </a:p>
          <a:p>
            <a:pPr algn="l" marL="342900" indent="-342900">
              <a:lnSpc>
                <a:spcPts val="1850"/>
              </a:lnSpc>
              <a:buSzPct val="100000"/>
              <a:buChar char="•"/>
            </a:pPr>
            <a:r>
              <a:rPr lang="en-US" sz="1350" dirty="0">
                <a:solidFill>
                  <a:srgbClr val="DAD8E9"/>
                </a:solidFill>
                <a:latin typeface="Mukta Light" pitchFamily="34" charset="0"/>
                <a:ea typeface="Mukta Light" pitchFamily="34" charset="-122"/>
                <a:cs typeface="Mukta Light" pitchFamily="34" charset="-120"/>
              </a:rPr>
              <a:t>Window Functions for analytical insights</a:t>
            </a:r>
            <a:endParaRPr lang="en-US" sz="1350" dirty="0"/>
          </a:p>
          <a:p>
            <a:pPr algn="l" marL="342900" indent="-342900">
              <a:lnSpc>
                <a:spcPts val="1850"/>
              </a:lnSpc>
              <a:buSzPct val="100000"/>
              <a:buChar char="•"/>
            </a:pPr>
            <a:r>
              <a:rPr lang="en-US" sz="1350" dirty="0">
                <a:solidFill>
                  <a:srgbClr val="DAD8E9"/>
                </a:solidFill>
                <a:latin typeface="Mukta Light" pitchFamily="34" charset="0"/>
                <a:ea typeface="Mukta Light" pitchFamily="34" charset="-122"/>
                <a:cs typeface="Mukta Light" pitchFamily="34" charset="-120"/>
              </a:rPr>
              <a:t>Indexing &amp; Partitioning for query performance</a:t>
            </a:r>
            <a:endParaRPr lang="en-US" sz="1350" dirty="0"/>
          </a:p>
        </p:txBody>
      </p:sp>
      <p:sp>
        <p:nvSpPr>
          <p:cNvPr id="12" name="Shape 7"/>
          <p:cNvSpPr/>
          <p:nvPr/>
        </p:nvSpPr>
        <p:spPr>
          <a:xfrm>
            <a:off x="6100763" y="4793099"/>
            <a:ext cx="702112" cy="1477089"/>
          </a:xfrm>
          <a:prstGeom prst="roundRect">
            <a:avLst>
              <a:gd name="adj" fmla="val 360016"/>
            </a:avLst>
          </a:prstGeom>
          <a:solidFill>
            <a:srgbClr val="542C49"/>
          </a:solidFill>
          <a:ln w="7620">
            <a:solidFill>
              <a:srgbClr val="6D4562"/>
            </a:solidFill>
            <a:prstDash val="solid"/>
          </a:ln>
        </p:spPr>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0195" y="5399961"/>
            <a:ext cx="263247" cy="263247"/>
          </a:xfrm>
          <a:prstGeom prst="rect">
            <a:avLst/>
          </a:prstGeom>
        </p:spPr>
      </p:pic>
      <p:sp>
        <p:nvSpPr>
          <p:cNvPr id="14" name="Text 8"/>
          <p:cNvSpPr/>
          <p:nvPr/>
        </p:nvSpPr>
        <p:spPr>
          <a:xfrm>
            <a:off x="6927652" y="4968597"/>
            <a:ext cx="1950363" cy="243721"/>
          </a:xfrm>
          <a:prstGeom prst="rect">
            <a:avLst/>
          </a:prstGeom>
          <a:noFill/>
          <a:ln/>
        </p:spPr>
        <p:txBody>
          <a:bodyPr wrap="none" lIns="0" tIns="0" rIns="0" bIns="0" rtlCol="0" anchor="t"/>
          <a:lstStyle/>
          <a:p>
            <a:pPr algn="l" indent="0" marL="0">
              <a:lnSpc>
                <a:spcPts val="1900"/>
              </a:lnSpc>
              <a:buNone/>
            </a:pPr>
            <a:r>
              <a:rPr lang="en-US" sz="1500" dirty="0">
                <a:solidFill>
                  <a:srgbClr val="DAD8E9"/>
                </a:solidFill>
                <a:latin typeface="Prompt Medium" pitchFamily="34" charset="0"/>
                <a:ea typeface="Prompt Medium" pitchFamily="34" charset="-122"/>
                <a:cs typeface="Prompt Medium" pitchFamily="34" charset="-120"/>
              </a:rPr>
              <a:t>Snowflake Features</a:t>
            </a:r>
            <a:endParaRPr lang="en-US" sz="1500" dirty="0"/>
          </a:p>
        </p:txBody>
      </p:sp>
      <p:sp>
        <p:nvSpPr>
          <p:cNvPr id="15" name="Text 9"/>
          <p:cNvSpPr/>
          <p:nvPr/>
        </p:nvSpPr>
        <p:spPr>
          <a:xfrm>
            <a:off x="6927652" y="5287089"/>
            <a:ext cx="7088386" cy="807601"/>
          </a:xfrm>
          <a:prstGeom prst="rect">
            <a:avLst/>
          </a:prstGeom>
          <a:noFill/>
          <a:ln/>
        </p:spPr>
        <p:txBody>
          <a:bodyPr wrap="square" lIns="0" tIns="0" rIns="0" bIns="0" rtlCol="0" anchor="t"/>
          <a:lstStyle/>
          <a:p>
            <a:pPr algn="l" marL="342900" indent="-342900">
              <a:lnSpc>
                <a:spcPts val="1850"/>
              </a:lnSpc>
              <a:buSzPct val="100000"/>
              <a:buChar char="•"/>
            </a:pPr>
            <a:r>
              <a:rPr lang="en-US" sz="1350" dirty="0">
                <a:solidFill>
                  <a:srgbClr val="DAD8E9"/>
                </a:solidFill>
                <a:latin typeface="Mukta Light" pitchFamily="34" charset="0"/>
                <a:ea typeface="Mukta Light" pitchFamily="34" charset="-122"/>
                <a:cs typeface="Mukta Light" pitchFamily="34" charset="-120"/>
              </a:rPr>
              <a:t>Clustering for optimized data retrieval</a:t>
            </a:r>
            <a:endParaRPr lang="en-US" sz="1350" dirty="0"/>
          </a:p>
          <a:p>
            <a:pPr algn="l" marL="342900" indent="-342900">
              <a:lnSpc>
                <a:spcPts val="1850"/>
              </a:lnSpc>
              <a:buSzPct val="100000"/>
              <a:buChar char="•"/>
            </a:pPr>
            <a:r>
              <a:rPr lang="en-US" sz="1350" dirty="0">
                <a:solidFill>
                  <a:srgbClr val="DAD8E9"/>
                </a:solidFill>
                <a:latin typeface="Mukta Light" pitchFamily="34" charset="0"/>
                <a:ea typeface="Mukta Light" pitchFamily="34" charset="-122"/>
                <a:cs typeface="Mukta Light" pitchFamily="34" charset="-120"/>
              </a:rPr>
              <a:t>Time Travel for data recovery and audit</a:t>
            </a:r>
            <a:endParaRPr lang="en-US" sz="1350" dirty="0"/>
          </a:p>
          <a:p>
            <a:pPr algn="l" marL="342900" indent="-342900">
              <a:lnSpc>
                <a:spcPts val="1850"/>
              </a:lnSpc>
              <a:buSzPct val="100000"/>
              <a:buChar char="•"/>
            </a:pPr>
            <a:r>
              <a:rPr lang="en-US" sz="1350" dirty="0">
                <a:solidFill>
                  <a:srgbClr val="DAD8E9"/>
                </a:solidFill>
                <a:latin typeface="Mukta Light" pitchFamily="34" charset="0"/>
                <a:ea typeface="Mukta Light" pitchFamily="34" charset="-122"/>
                <a:cs typeface="Mukta Light" pitchFamily="34" charset="-120"/>
              </a:rPr>
              <a:t>Semi-Structured Data support (JSON, Parquet)</a:t>
            </a:r>
            <a:endParaRPr lang="en-US" sz="1350" dirty="0"/>
          </a:p>
        </p:txBody>
      </p:sp>
      <p:sp>
        <p:nvSpPr>
          <p:cNvPr id="16" name="Text 10"/>
          <p:cNvSpPr/>
          <p:nvPr/>
        </p:nvSpPr>
        <p:spPr>
          <a:xfrm>
            <a:off x="6100763" y="6410563"/>
            <a:ext cx="7915275" cy="480298"/>
          </a:xfrm>
          <a:prstGeom prst="rect">
            <a:avLst/>
          </a:prstGeom>
          <a:noFill/>
          <a:ln/>
        </p:spPr>
        <p:txBody>
          <a:bodyPr wrap="square" lIns="0" tIns="0" rIns="0" bIns="0" rtlCol="0" anchor="t"/>
          <a:lstStyle/>
          <a:p>
            <a:pPr algn="l" indent="0" marL="0">
              <a:lnSpc>
                <a:spcPts val="1850"/>
              </a:lnSpc>
              <a:buNone/>
            </a:pPr>
            <a:r>
              <a:rPr lang="en-US" sz="1350" dirty="0">
                <a:solidFill>
                  <a:srgbClr val="DAD8E9"/>
                </a:solidFill>
                <a:latin typeface="Mukta Light" pitchFamily="34" charset="0"/>
                <a:ea typeface="Mukta Light" pitchFamily="34" charset="-122"/>
                <a:cs typeface="Mukta Light" pitchFamily="34" charset="-120"/>
              </a:rPr>
              <a:t>Our project leverages Snowflake's powerful capabilities combined with advanced SQL techniques to ensure efficient data management, querying, and resilience for cybersecurity logs.</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2811" y="1187887"/>
            <a:ext cx="4162782" cy="462558"/>
          </a:xfrm>
          <a:prstGeom prst="rect">
            <a:avLst/>
          </a:prstGeom>
          <a:noFill/>
          <a:ln/>
        </p:spPr>
        <p:txBody>
          <a:bodyPr wrap="none" lIns="0" tIns="0" rIns="0" bIns="0" rtlCol="0" anchor="t"/>
          <a:lstStyle/>
          <a:p>
            <a:pPr algn="l" indent="0" marL="0">
              <a:lnSpc>
                <a:spcPts val="3600"/>
              </a:lnSpc>
              <a:buNone/>
            </a:pPr>
            <a:r>
              <a:rPr lang="en-US" sz="2900" dirty="0">
                <a:solidFill>
                  <a:srgbClr val="C6BFEE"/>
                </a:solidFill>
                <a:latin typeface="Prompt Medium" pitchFamily="34" charset="0"/>
                <a:ea typeface="Prompt Medium" pitchFamily="34" charset="-122"/>
                <a:cs typeface="Prompt Medium" pitchFamily="34" charset="-120"/>
              </a:rPr>
              <a:t>Security &amp; Governance</a:t>
            </a:r>
            <a:endParaRPr lang="en-US" sz="2900" dirty="0"/>
          </a:p>
        </p:txBody>
      </p:sp>
      <p:sp>
        <p:nvSpPr>
          <p:cNvPr id="4" name="Text 1"/>
          <p:cNvSpPr/>
          <p:nvPr/>
        </p:nvSpPr>
        <p:spPr>
          <a:xfrm>
            <a:off x="582811" y="1695331"/>
            <a:ext cx="4834533" cy="392906"/>
          </a:xfrm>
          <a:prstGeom prst="rect">
            <a:avLst/>
          </a:prstGeom>
          <a:noFill/>
          <a:ln/>
        </p:spPr>
        <p:txBody>
          <a:bodyPr wrap="none" lIns="0" tIns="0" rIns="0" bIns="0" rtlCol="0" anchor="t"/>
          <a:lstStyle/>
          <a:p>
            <a:pPr algn="l" indent="0" marL="0">
              <a:lnSpc>
                <a:spcPts val="2900"/>
              </a:lnSpc>
              <a:buNone/>
            </a:pPr>
            <a:r>
              <a:rPr lang="en-US" sz="2300" dirty="0">
                <a:solidFill>
                  <a:srgbClr val="C6BFEE"/>
                </a:solidFill>
                <a:latin typeface="Prompt Medium" pitchFamily="34" charset="0"/>
                <a:ea typeface="Prompt Medium" pitchFamily="34" charset="-122"/>
                <a:cs typeface="Prompt Medium" pitchFamily="34" charset="-120"/>
              </a:rPr>
              <a:t>Secure Implementation (</a:t>
            </a:r>
            <a:pPr algn="l" indent="0" marL="0">
              <a:lnSpc>
                <a:spcPts val="2900"/>
              </a:lnSpc>
              <a:buNone/>
            </a:pPr>
            <a:r>
              <a:rPr lang="en-US" sz="2300" dirty="0">
                <a:solidFill>
                  <a:srgbClr val="DAD8E9"/>
                </a:solidFill>
                <a:highlight>
                  <a:srgbClr val="181930"/>
                </a:highlight>
                <a:latin typeface="Consolas" pitchFamily="34" charset="0"/>
                <a:ea typeface="Consolas" pitchFamily="34" charset="-122"/>
                <a:cs typeface="Consolas" pitchFamily="34" charset="-120"/>
              </a:rPr>
              <a:t>security/</a:t>
            </a:r>
            <a:pPr algn="l" indent="0" marL="0">
              <a:lnSpc>
                <a:spcPts val="2900"/>
              </a:lnSpc>
              <a:buNone/>
            </a:pPr>
            <a:r>
              <a:rPr lang="en-US" sz="2300" dirty="0">
                <a:solidFill>
                  <a:srgbClr val="C6BFEE"/>
                </a:solidFill>
                <a:latin typeface="Prompt Medium" pitchFamily="34" charset="0"/>
                <a:ea typeface="Prompt Medium" pitchFamily="34" charset="-122"/>
                <a:cs typeface="Prompt Medium" pitchFamily="34" charset="-120"/>
              </a:rPr>
              <a:t>)</a:t>
            </a:r>
            <a:endParaRPr lang="en-US" sz="2300" dirty="0"/>
          </a:p>
        </p:txBody>
      </p:sp>
      <p:sp>
        <p:nvSpPr>
          <p:cNvPr id="5" name="Text 2"/>
          <p:cNvSpPr/>
          <p:nvPr/>
        </p:nvSpPr>
        <p:spPr>
          <a:xfrm>
            <a:off x="582811" y="2256711"/>
            <a:ext cx="7978378" cy="238363"/>
          </a:xfrm>
          <a:prstGeom prst="rect">
            <a:avLst/>
          </a:prstGeom>
          <a:noFill/>
          <a:ln/>
        </p:spPr>
        <p:txBody>
          <a:bodyPr wrap="none" lIns="0" tIns="0" rIns="0" bIns="0" rtlCol="0" anchor="t"/>
          <a:lstStyle/>
          <a:p>
            <a:pPr algn="l" indent="0" marL="0">
              <a:lnSpc>
                <a:spcPts val="1750"/>
              </a:lnSpc>
              <a:buNone/>
            </a:pPr>
            <a:r>
              <a:rPr lang="en-US" sz="1300" dirty="0">
                <a:solidFill>
                  <a:srgbClr val="DAD8E9"/>
                </a:solidFill>
                <a:latin typeface="Mukta Light" pitchFamily="34" charset="0"/>
                <a:ea typeface="Mukta Light" pitchFamily="34" charset="-122"/>
                <a:cs typeface="Mukta Light" pitchFamily="34" charset="-120"/>
              </a:rPr>
              <a:t>File: </a:t>
            </a:r>
            <a:pPr algn="l" indent="0" marL="0">
              <a:lnSpc>
                <a:spcPts val="1750"/>
              </a:lnSpc>
              <a:buNone/>
            </a:pPr>
            <a:r>
              <a:rPr lang="en-US" sz="1300" dirty="0">
                <a:solidFill>
                  <a:srgbClr val="DAD8E9"/>
                </a:solidFill>
                <a:highlight>
                  <a:srgbClr val="181930"/>
                </a:highlight>
                <a:latin typeface="Consolas" pitchFamily="34" charset="0"/>
                <a:ea typeface="Consolas" pitchFamily="34" charset="-122"/>
                <a:cs typeface="Consolas" pitchFamily="34" charset="-120"/>
              </a:rPr>
              <a:t>snowflake_security.sql</a:t>
            </a:r>
            <a:endParaRPr lang="en-US" sz="1300" dirty="0"/>
          </a:p>
        </p:txBody>
      </p:sp>
      <p:sp>
        <p:nvSpPr>
          <p:cNvPr id="6" name="Shape 3"/>
          <p:cNvSpPr/>
          <p:nvPr/>
        </p:nvSpPr>
        <p:spPr>
          <a:xfrm>
            <a:off x="582811" y="2621399"/>
            <a:ext cx="7978378" cy="1123474"/>
          </a:xfrm>
          <a:prstGeom prst="roundRect">
            <a:avLst>
              <a:gd name="adj" fmla="val 9767"/>
            </a:avLst>
          </a:prstGeom>
          <a:solidFill>
            <a:srgbClr val="0B0C23">
              <a:alpha val="95000"/>
            </a:srgbClr>
          </a:solidFill>
          <a:ln w="22860">
            <a:solidFill>
              <a:srgbClr val="6D4562"/>
            </a:solidFill>
            <a:prstDash val="solid"/>
          </a:ln>
        </p:spPr>
      </p:sp>
      <p:sp>
        <p:nvSpPr>
          <p:cNvPr id="7" name="Shape 4"/>
          <p:cNvSpPr/>
          <p:nvPr/>
        </p:nvSpPr>
        <p:spPr>
          <a:xfrm>
            <a:off x="559951" y="2621399"/>
            <a:ext cx="91440" cy="1123474"/>
          </a:xfrm>
          <a:prstGeom prst="roundRect">
            <a:avLst>
              <a:gd name="adj" fmla="val 76497"/>
            </a:avLst>
          </a:prstGeom>
          <a:solidFill>
            <a:srgbClr val="A95B95"/>
          </a:solidFill>
          <a:ln/>
        </p:spPr>
      </p:sp>
      <p:sp>
        <p:nvSpPr>
          <p:cNvPr id="8" name="Text 5"/>
          <p:cNvSpPr/>
          <p:nvPr/>
        </p:nvSpPr>
        <p:spPr>
          <a:xfrm>
            <a:off x="840700" y="2810708"/>
            <a:ext cx="3119914" cy="231219"/>
          </a:xfrm>
          <a:prstGeom prst="rect">
            <a:avLst/>
          </a:prstGeom>
          <a:noFill/>
          <a:ln/>
        </p:spPr>
        <p:txBody>
          <a:bodyPr wrap="none" lIns="0" tIns="0" rIns="0" bIns="0" rtlCol="0" anchor="t"/>
          <a:lstStyle/>
          <a:p>
            <a:pPr algn="l" indent="0" marL="0">
              <a:lnSpc>
                <a:spcPts val="1800"/>
              </a:lnSpc>
              <a:buNone/>
            </a:pPr>
            <a:r>
              <a:rPr lang="en-US" sz="1450" dirty="0">
                <a:solidFill>
                  <a:srgbClr val="DAD8E9"/>
                </a:solidFill>
                <a:latin typeface="Prompt Medium" pitchFamily="34" charset="0"/>
                <a:ea typeface="Prompt Medium" pitchFamily="34" charset="-122"/>
                <a:cs typeface="Prompt Medium" pitchFamily="34" charset="-120"/>
              </a:rPr>
              <a:t>Role-Based Access Control (RBAC)</a:t>
            </a:r>
            <a:endParaRPr lang="en-US" sz="1450" dirty="0"/>
          </a:p>
        </p:txBody>
      </p:sp>
      <p:sp>
        <p:nvSpPr>
          <p:cNvPr id="9" name="Text 6"/>
          <p:cNvSpPr/>
          <p:nvPr/>
        </p:nvSpPr>
        <p:spPr>
          <a:xfrm>
            <a:off x="840700" y="3109317"/>
            <a:ext cx="7531179" cy="446246"/>
          </a:xfrm>
          <a:prstGeom prst="rect">
            <a:avLst/>
          </a:prstGeom>
          <a:noFill/>
          <a:ln/>
        </p:spPr>
        <p:txBody>
          <a:bodyPr wrap="square" lIns="0" tIns="0" rIns="0" bIns="0" rtlCol="0" anchor="t"/>
          <a:lstStyle/>
          <a:p>
            <a:pPr algn="l" indent="0" marL="0">
              <a:lnSpc>
                <a:spcPts val="1750"/>
              </a:lnSpc>
              <a:buNone/>
            </a:pPr>
            <a:r>
              <a:rPr lang="en-US" sz="1300" dirty="0">
                <a:solidFill>
                  <a:srgbClr val="DAD8E9"/>
                </a:solidFill>
                <a:latin typeface="Mukta Light" pitchFamily="34" charset="0"/>
                <a:ea typeface="Mukta Light" pitchFamily="34" charset="-122"/>
                <a:cs typeface="Mukta Light" pitchFamily="34" charset="-120"/>
              </a:rPr>
              <a:t>Granular permissions ensure that only authorized users and roles can access sensitive log data, adhering to the principle of least privilege.</a:t>
            </a:r>
            <a:endParaRPr lang="en-US" sz="1300" dirty="0"/>
          </a:p>
        </p:txBody>
      </p:sp>
      <p:sp>
        <p:nvSpPr>
          <p:cNvPr id="10" name="Shape 7"/>
          <p:cNvSpPr/>
          <p:nvPr/>
        </p:nvSpPr>
        <p:spPr>
          <a:xfrm>
            <a:off x="582811" y="3857149"/>
            <a:ext cx="7978378" cy="1123474"/>
          </a:xfrm>
          <a:prstGeom prst="roundRect">
            <a:avLst>
              <a:gd name="adj" fmla="val 9767"/>
            </a:avLst>
          </a:prstGeom>
          <a:solidFill>
            <a:srgbClr val="0B0C23">
              <a:alpha val="95000"/>
            </a:srgbClr>
          </a:solidFill>
          <a:ln w="22860">
            <a:solidFill>
              <a:srgbClr val="6D4562"/>
            </a:solidFill>
            <a:prstDash val="solid"/>
          </a:ln>
        </p:spPr>
      </p:sp>
      <p:sp>
        <p:nvSpPr>
          <p:cNvPr id="11" name="Shape 8"/>
          <p:cNvSpPr/>
          <p:nvPr/>
        </p:nvSpPr>
        <p:spPr>
          <a:xfrm>
            <a:off x="559951" y="3857149"/>
            <a:ext cx="91440" cy="1123474"/>
          </a:xfrm>
          <a:prstGeom prst="roundRect">
            <a:avLst>
              <a:gd name="adj" fmla="val 76497"/>
            </a:avLst>
          </a:prstGeom>
          <a:solidFill>
            <a:srgbClr val="A95B95"/>
          </a:solidFill>
          <a:ln/>
        </p:spPr>
      </p:sp>
      <p:sp>
        <p:nvSpPr>
          <p:cNvPr id="12" name="Text 9"/>
          <p:cNvSpPr/>
          <p:nvPr/>
        </p:nvSpPr>
        <p:spPr>
          <a:xfrm>
            <a:off x="840700" y="4046458"/>
            <a:ext cx="2769870" cy="231219"/>
          </a:xfrm>
          <a:prstGeom prst="rect">
            <a:avLst/>
          </a:prstGeom>
          <a:noFill/>
          <a:ln/>
        </p:spPr>
        <p:txBody>
          <a:bodyPr wrap="none" lIns="0" tIns="0" rIns="0" bIns="0" rtlCol="0" anchor="t"/>
          <a:lstStyle/>
          <a:p>
            <a:pPr algn="l" indent="0" marL="0">
              <a:lnSpc>
                <a:spcPts val="1800"/>
              </a:lnSpc>
              <a:buNone/>
            </a:pPr>
            <a:r>
              <a:rPr lang="en-US" sz="1450" dirty="0">
                <a:solidFill>
                  <a:srgbClr val="DAD8E9"/>
                </a:solidFill>
                <a:latin typeface="Prompt Medium" pitchFamily="34" charset="0"/>
                <a:ea typeface="Prompt Medium" pitchFamily="34" charset="-122"/>
                <a:cs typeface="Prompt Medium" pitchFamily="34" charset="-120"/>
              </a:rPr>
              <a:t>Data Masking for IP Addresses</a:t>
            </a:r>
            <a:endParaRPr lang="en-US" sz="1450" dirty="0"/>
          </a:p>
        </p:txBody>
      </p:sp>
      <p:sp>
        <p:nvSpPr>
          <p:cNvPr id="13" name="Text 10"/>
          <p:cNvSpPr/>
          <p:nvPr/>
        </p:nvSpPr>
        <p:spPr>
          <a:xfrm>
            <a:off x="840700" y="4345067"/>
            <a:ext cx="7531179" cy="446246"/>
          </a:xfrm>
          <a:prstGeom prst="rect">
            <a:avLst/>
          </a:prstGeom>
          <a:noFill/>
          <a:ln/>
        </p:spPr>
        <p:txBody>
          <a:bodyPr wrap="square" lIns="0" tIns="0" rIns="0" bIns="0" rtlCol="0" anchor="t"/>
          <a:lstStyle/>
          <a:p>
            <a:pPr algn="l" indent="0" marL="0">
              <a:lnSpc>
                <a:spcPts val="1750"/>
              </a:lnSpc>
              <a:buNone/>
            </a:pPr>
            <a:r>
              <a:rPr lang="en-US" sz="1300" dirty="0">
                <a:solidFill>
                  <a:srgbClr val="DAD8E9"/>
                </a:solidFill>
                <a:latin typeface="Mukta Light" pitchFamily="34" charset="0"/>
                <a:ea typeface="Mukta Light" pitchFamily="34" charset="-122"/>
                <a:cs typeface="Mukta Light" pitchFamily="34" charset="-120"/>
              </a:rPr>
              <a:t>Automatically obfuscates sensitive information like IP addresses to protect privacy and comply with data protection regulations.</a:t>
            </a:r>
            <a:endParaRPr lang="en-US" sz="1300" dirty="0"/>
          </a:p>
        </p:txBody>
      </p:sp>
      <p:sp>
        <p:nvSpPr>
          <p:cNvPr id="14" name="Shape 11"/>
          <p:cNvSpPr/>
          <p:nvPr/>
        </p:nvSpPr>
        <p:spPr>
          <a:xfrm>
            <a:off x="582811" y="5092898"/>
            <a:ext cx="7978378" cy="1123474"/>
          </a:xfrm>
          <a:prstGeom prst="roundRect">
            <a:avLst>
              <a:gd name="adj" fmla="val 9767"/>
            </a:avLst>
          </a:prstGeom>
          <a:solidFill>
            <a:srgbClr val="0B0C23">
              <a:alpha val="95000"/>
            </a:srgbClr>
          </a:solidFill>
          <a:ln w="22860">
            <a:solidFill>
              <a:srgbClr val="6D4562"/>
            </a:solidFill>
            <a:prstDash val="solid"/>
          </a:ln>
        </p:spPr>
      </p:sp>
      <p:sp>
        <p:nvSpPr>
          <p:cNvPr id="15" name="Shape 12"/>
          <p:cNvSpPr/>
          <p:nvPr/>
        </p:nvSpPr>
        <p:spPr>
          <a:xfrm>
            <a:off x="559951" y="5092898"/>
            <a:ext cx="91440" cy="1123474"/>
          </a:xfrm>
          <a:prstGeom prst="roundRect">
            <a:avLst>
              <a:gd name="adj" fmla="val 76497"/>
            </a:avLst>
          </a:prstGeom>
          <a:solidFill>
            <a:srgbClr val="A95B95"/>
          </a:solidFill>
          <a:ln/>
        </p:spPr>
      </p:sp>
      <p:sp>
        <p:nvSpPr>
          <p:cNvPr id="16" name="Text 13"/>
          <p:cNvSpPr/>
          <p:nvPr/>
        </p:nvSpPr>
        <p:spPr>
          <a:xfrm>
            <a:off x="840700" y="5282208"/>
            <a:ext cx="2696289" cy="231219"/>
          </a:xfrm>
          <a:prstGeom prst="rect">
            <a:avLst/>
          </a:prstGeom>
          <a:noFill/>
          <a:ln/>
        </p:spPr>
        <p:txBody>
          <a:bodyPr wrap="none" lIns="0" tIns="0" rIns="0" bIns="0" rtlCol="0" anchor="t"/>
          <a:lstStyle/>
          <a:p>
            <a:pPr algn="l" indent="0" marL="0">
              <a:lnSpc>
                <a:spcPts val="1800"/>
              </a:lnSpc>
              <a:buNone/>
            </a:pPr>
            <a:r>
              <a:rPr lang="en-US" sz="1450" dirty="0">
                <a:solidFill>
                  <a:srgbClr val="DAD8E9"/>
                </a:solidFill>
                <a:latin typeface="Prompt Medium" pitchFamily="34" charset="0"/>
                <a:ea typeface="Prompt Medium" pitchFamily="34" charset="-122"/>
                <a:cs typeface="Prompt Medium" pitchFamily="34" charset="-120"/>
              </a:rPr>
              <a:t>Access Policies &amp; Compliance</a:t>
            </a:r>
            <a:endParaRPr lang="en-US" sz="1450" dirty="0"/>
          </a:p>
        </p:txBody>
      </p:sp>
      <p:sp>
        <p:nvSpPr>
          <p:cNvPr id="17" name="Text 14"/>
          <p:cNvSpPr/>
          <p:nvPr/>
        </p:nvSpPr>
        <p:spPr>
          <a:xfrm>
            <a:off x="840700" y="5580817"/>
            <a:ext cx="7531179" cy="446246"/>
          </a:xfrm>
          <a:prstGeom prst="rect">
            <a:avLst/>
          </a:prstGeom>
          <a:noFill/>
          <a:ln/>
        </p:spPr>
        <p:txBody>
          <a:bodyPr wrap="square" lIns="0" tIns="0" rIns="0" bIns="0" rtlCol="0" anchor="t"/>
          <a:lstStyle/>
          <a:p>
            <a:pPr algn="l" indent="0" marL="0">
              <a:lnSpc>
                <a:spcPts val="1750"/>
              </a:lnSpc>
              <a:buNone/>
            </a:pPr>
            <a:r>
              <a:rPr lang="en-US" sz="1300" dirty="0">
                <a:solidFill>
                  <a:srgbClr val="DAD8E9"/>
                </a:solidFill>
                <a:latin typeface="Mukta Light" pitchFamily="34" charset="0"/>
                <a:ea typeface="Mukta Light" pitchFamily="34" charset="-122"/>
                <a:cs typeface="Mukta Light" pitchFamily="34" charset="-120"/>
              </a:rPr>
              <a:t>Enforces strict policies over data access and usage, ensuring that all operations are compliant with industry standards and legal requirements.</a:t>
            </a:r>
            <a:endParaRPr lang="en-US" sz="1300" dirty="0"/>
          </a:p>
        </p:txBody>
      </p:sp>
      <p:sp>
        <p:nvSpPr>
          <p:cNvPr id="18" name="Text 15"/>
          <p:cNvSpPr/>
          <p:nvPr/>
        </p:nvSpPr>
        <p:spPr>
          <a:xfrm>
            <a:off x="832604" y="6469023"/>
            <a:ext cx="7728585" cy="446246"/>
          </a:xfrm>
          <a:prstGeom prst="rect">
            <a:avLst/>
          </a:prstGeom>
          <a:noFill/>
          <a:ln/>
        </p:spPr>
        <p:txBody>
          <a:bodyPr wrap="square" lIns="0" tIns="0" rIns="0" bIns="0" rtlCol="0" anchor="t"/>
          <a:lstStyle/>
          <a:p>
            <a:pPr algn="l" indent="0" marL="0">
              <a:lnSpc>
                <a:spcPts val="1750"/>
              </a:lnSpc>
              <a:buNone/>
            </a:pPr>
            <a:r>
              <a:rPr lang="en-US" sz="1300" b="1" dirty="0">
                <a:solidFill>
                  <a:srgbClr val="DAD8E9"/>
                </a:solidFill>
                <a:latin typeface="Mukta Light" pitchFamily="34" charset="0"/>
                <a:ea typeface="Mukta Light" pitchFamily="34" charset="-122"/>
                <a:cs typeface="Mukta Light" pitchFamily="34" charset="-120"/>
              </a:rPr>
              <a:t>Outcome:</a:t>
            </a:r>
            <a:pPr algn="l" indent="0" marL="0">
              <a:lnSpc>
                <a:spcPts val="1750"/>
              </a:lnSpc>
              <a:buNone/>
            </a:pPr>
            <a:r>
              <a:rPr lang="en-US" sz="1300" dirty="0">
                <a:solidFill>
                  <a:srgbClr val="DAD8E9"/>
                </a:solidFill>
                <a:latin typeface="Mukta Light" pitchFamily="34" charset="0"/>
                <a:ea typeface="Mukta Light" pitchFamily="34" charset="-122"/>
                <a:cs typeface="Mukta Light" pitchFamily="34" charset="-120"/>
              </a:rPr>
              <a:t> Ensures secure data warehouse access, maintaining the confidentiality and integrity of all cybersecurity log information.</a:t>
            </a:r>
            <a:endParaRPr lang="en-US" sz="1300" dirty="0"/>
          </a:p>
        </p:txBody>
      </p:sp>
      <p:sp>
        <p:nvSpPr>
          <p:cNvPr id="19" name="Shape 16"/>
          <p:cNvSpPr/>
          <p:nvPr/>
        </p:nvSpPr>
        <p:spPr>
          <a:xfrm>
            <a:off x="582811" y="6342698"/>
            <a:ext cx="22860" cy="698897"/>
          </a:xfrm>
          <a:prstGeom prst="rect">
            <a:avLst/>
          </a:prstGeom>
          <a:solidFill>
            <a:srgbClr val="A95B95"/>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2026-02-26T15:11:40Z</dcterms:created>
  <dcterms:modified xsi:type="dcterms:W3CDTF">2026-02-26T15:11:40Z</dcterms:modified>
</cp:coreProperties>
</file>